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3.xml" ContentType="application/vnd.openxmlformats-officedocument.presentationml.tags+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xml" ContentType="application/vnd.openxmlformats-officedocument.presentationml.tags+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xml" ContentType="application/vnd.openxmlformats-officedocument.presentationml.tags+xml"/>
  <Override PartName="/ppt/notesSlides/notesSlide36.xml" ContentType="application/vnd.openxmlformats-officedocument.presentationml.notesSlide+xml"/>
  <Override PartName="/ppt/tags/tag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charts/chartEx1.xml" ContentType="application/vnd.ms-office.chartex+xml"/>
  <Override PartName="/ppt/charts/style7.xml" ContentType="application/vnd.ms-office.chartstyle+xml"/>
  <Override PartName="/ppt/charts/colors7.xml" ContentType="application/vnd.ms-office.chartcolorstyle+xml"/>
  <Override PartName="/ppt/notesSlides/notesSlide40.xml" ContentType="application/vnd.openxmlformats-officedocument.presentationml.notesSlide+xml"/>
  <Override PartName="/ppt/tags/tag7.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2.xml" ContentType="application/vnd.openxmlformats-officedocument.presentationml.notesSlid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3.xml" ContentType="application/vnd.openxmlformats-officedocument.presentationml.notesSlid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4" r:id="rId2"/>
    <p:sldMasterId id="2147484286" r:id="rId3"/>
  </p:sldMasterIdLst>
  <p:notesMasterIdLst>
    <p:notesMasterId r:id="rId64"/>
  </p:notesMasterIdLst>
  <p:handoutMasterIdLst>
    <p:handoutMasterId r:id="rId65"/>
  </p:handoutMasterIdLst>
  <p:sldIdLst>
    <p:sldId id="655" r:id="rId4"/>
    <p:sldId id="656" r:id="rId5"/>
    <p:sldId id="657" r:id="rId6"/>
    <p:sldId id="658" r:id="rId7"/>
    <p:sldId id="659" r:id="rId8"/>
    <p:sldId id="660" r:id="rId9"/>
    <p:sldId id="661" r:id="rId10"/>
    <p:sldId id="662" r:id="rId11"/>
    <p:sldId id="663" r:id="rId12"/>
    <p:sldId id="664" r:id="rId13"/>
    <p:sldId id="665" r:id="rId14"/>
    <p:sldId id="666" r:id="rId15"/>
    <p:sldId id="667" r:id="rId16"/>
    <p:sldId id="668" r:id="rId17"/>
    <p:sldId id="669" r:id="rId18"/>
    <p:sldId id="670" r:id="rId19"/>
    <p:sldId id="567" r:id="rId20"/>
    <p:sldId id="563" r:id="rId21"/>
    <p:sldId id="602" r:id="rId22"/>
    <p:sldId id="610" r:id="rId23"/>
    <p:sldId id="597" r:id="rId24"/>
    <p:sldId id="638" r:id="rId25"/>
    <p:sldId id="611" r:id="rId26"/>
    <p:sldId id="596" r:id="rId27"/>
    <p:sldId id="628" r:id="rId28"/>
    <p:sldId id="543" r:id="rId29"/>
    <p:sldId id="488" r:id="rId30"/>
    <p:sldId id="671" r:id="rId31"/>
    <p:sldId id="672" r:id="rId32"/>
    <p:sldId id="606" r:id="rId33"/>
    <p:sldId id="619" r:id="rId34"/>
    <p:sldId id="625" r:id="rId35"/>
    <p:sldId id="626" r:id="rId36"/>
    <p:sldId id="605" r:id="rId37"/>
    <p:sldId id="631" r:id="rId38"/>
    <p:sldId id="590" r:id="rId39"/>
    <p:sldId id="591" r:id="rId40"/>
    <p:sldId id="592" r:id="rId41"/>
    <p:sldId id="618" r:id="rId42"/>
    <p:sldId id="623" r:id="rId43"/>
    <p:sldId id="594" r:id="rId44"/>
    <p:sldId id="637" r:id="rId45"/>
    <p:sldId id="620" r:id="rId46"/>
    <p:sldId id="553" r:id="rId47"/>
    <p:sldId id="556" r:id="rId48"/>
    <p:sldId id="624" r:id="rId49"/>
    <p:sldId id="621" r:id="rId50"/>
    <p:sldId id="598" r:id="rId51"/>
    <p:sldId id="599" r:id="rId52"/>
    <p:sldId id="600" r:id="rId53"/>
    <p:sldId id="478" r:id="rId54"/>
    <p:sldId id="564" r:id="rId55"/>
    <p:sldId id="566" r:id="rId56"/>
    <p:sldId id="632" r:id="rId57"/>
    <p:sldId id="633" r:id="rId58"/>
    <p:sldId id="634" r:id="rId59"/>
    <p:sldId id="635" r:id="rId60"/>
    <p:sldId id="636" r:id="rId61"/>
    <p:sldId id="601" r:id="rId62"/>
    <p:sldId id="557" r:id="rId6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60000"/>
    <a:srgbClr val="D2610C"/>
    <a:srgbClr val="FF8600"/>
    <a:srgbClr val="1069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83" autoAdjust="0"/>
    <p:restoredTop sz="82663" autoAdjust="0"/>
  </p:normalViewPr>
  <p:slideViewPr>
    <p:cSldViewPr>
      <p:cViewPr varScale="1">
        <p:scale>
          <a:sx n="71" d="100"/>
          <a:sy n="71" d="100"/>
        </p:scale>
        <p:origin x="1810" y="43"/>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0"/>
    </p:cViewPr>
  </p:sorterViewPr>
  <p:notesViewPr>
    <p:cSldViewPr>
      <p:cViewPr varScale="1">
        <p:scale>
          <a:sx n="56" d="100"/>
          <a:sy n="56" d="100"/>
        </p:scale>
        <p:origin x="-2886" y="-84"/>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C:\Users\george\Desktop\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276888667436264"/>
          <c:y val="0.15720158062982545"/>
          <c:w val="0.61617358038887593"/>
          <c:h val="0.69358154469988431"/>
        </c:manualLayout>
      </c:layout>
      <c:scatterChart>
        <c:scatterStyle val="lineMarker"/>
        <c:varyColors val="0"/>
        <c:ser>
          <c:idx val="0"/>
          <c:order val="0"/>
          <c:tx>
            <c:strRef>
              <c:f>Sheet1!$B$1</c:f>
              <c:strCache>
                <c:ptCount val="1"/>
                <c:pt idx="0">
                  <c:v>ultimate</c:v>
                </c:pt>
              </c:strCache>
            </c:strRef>
          </c:tx>
          <c:spPr>
            <a:ln w="38100" cap="rnd">
              <a:noFill/>
              <a:round/>
            </a:ln>
            <a:effectLst/>
          </c:spPr>
          <c:marker>
            <c:symbol val="circle"/>
            <c:size val="2"/>
            <c:spPr>
              <a:solidFill>
                <a:schemeClr val="accent2"/>
              </a:solidFill>
              <a:ln w="9525">
                <a:solidFill>
                  <a:schemeClr val="accent2"/>
                </a:solidFill>
              </a:ln>
              <a:effectLst/>
            </c:spPr>
          </c:marker>
          <c:trendline>
            <c:spPr>
              <a:ln w="28575" cap="rnd" cmpd="sng">
                <a:solidFill>
                  <a:schemeClr val="accent2"/>
                </a:solidFill>
                <a:prstDash val="solid"/>
              </a:ln>
              <a:effectLst/>
            </c:spPr>
            <c:trendlineType val="log"/>
            <c:dispRSqr val="0"/>
            <c:dispEq val="0"/>
          </c:trendline>
          <c:xVal>
            <c:numRef>
              <c:f>Sheet1!$A$2:$A$5</c:f>
              <c:numCache>
                <c:formatCode>General</c:formatCode>
                <c:ptCount val="4"/>
                <c:pt idx="0">
                  <c:v>10</c:v>
                </c:pt>
                <c:pt idx="1">
                  <c:v>30</c:v>
                </c:pt>
                <c:pt idx="2">
                  <c:v>50</c:v>
                </c:pt>
                <c:pt idx="3">
                  <c:v>80</c:v>
                </c:pt>
              </c:numCache>
            </c:numRef>
          </c:xVal>
          <c:yVal>
            <c:numRef>
              <c:f>Sheet1!$B$2:$B$5</c:f>
              <c:numCache>
                <c:formatCode>General</c:formatCode>
                <c:ptCount val="4"/>
                <c:pt idx="0">
                  <c:v>-1.9</c:v>
                </c:pt>
                <c:pt idx="1">
                  <c:v>-1.2</c:v>
                </c:pt>
                <c:pt idx="2">
                  <c:v>-0.8</c:v>
                </c:pt>
                <c:pt idx="3">
                  <c:v>-0.5</c:v>
                </c:pt>
              </c:numCache>
            </c:numRef>
          </c:yVal>
          <c:smooth val="0"/>
          <c:extLst>
            <c:ext xmlns:c16="http://schemas.microsoft.com/office/drawing/2014/chart" uri="{C3380CC4-5D6E-409C-BE32-E72D297353CC}">
              <c16:uniqueId val="{00000000-D187-4D94-9531-39A43F09E420}"/>
            </c:ext>
          </c:extLst>
        </c:ser>
        <c:ser>
          <c:idx val="1"/>
          <c:order val="1"/>
          <c:tx>
            <c:strRef>
              <c:f>Sheet1!$C$1</c:f>
              <c:strCache>
                <c:ptCount val="1"/>
                <c:pt idx="0">
                  <c:v>current
process</c:v>
                </c:pt>
              </c:strCache>
            </c:strRef>
          </c:tx>
          <c:spPr>
            <a:ln w="25400" cap="rnd">
              <a:noFill/>
              <a:round/>
            </a:ln>
            <a:effectLst/>
          </c:spPr>
          <c:marker>
            <c:symbol val="circle"/>
            <c:size val="2"/>
            <c:spPr>
              <a:solidFill>
                <a:srgbClr val="FF0000"/>
              </a:solidFill>
              <a:ln w="9525">
                <a:solidFill>
                  <a:srgbClr val="FF0000"/>
                </a:solidFill>
              </a:ln>
              <a:effectLst/>
            </c:spPr>
          </c:marker>
          <c:trendline>
            <c:spPr>
              <a:ln w="28575" cap="rnd">
                <a:solidFill>
                  <a:srgbClr val="FF0000"/>
                </a:solidFill>
                <a:prstDash val="solid"/>
              </a:ln>
              <a:effectLst/>
            </c:spPr>
            <c:trendlineType val="log"/>
            <c:dispRSqr val="0"/>
            <c:dispEq val="0"/>
          </c:trendline>
          <c:xVal>
            <c:numRef>
              <c:f>Sheet1!$A$2:$A$5</c:f>
              <c:numCache>
                <c:formatCode>General</c:formatCode>
                <c:ptCount val="4"/>
                <c:pt idx="0">
                  <c:v>10</c:v>
                </c:pt>
                <c:pt idx="1">
                  <c:v>30</c:v>
                </c:pt>
                <c:pt idx="2">
                  <c:v>50</c:v>
                </c:pt>
                <c:pt idx="3">
                  <c:v>80</c:v>
                </c:pt>
              </c:numCache>
            </c:numRef>
          </c:xVal>
          <c:yVal>
            <c:numRef>
              <c:f>Sheet1!$C$2:$C$5</c:f>
              <c:numCache>
                <c:formatCode>General</c:formatCode>
                <c:ptCount val="4"/>
                <c:pt idx="0">
                  <c:v>-6.4</c:v>
                </c:pt>
                <c:pt idx="1">
                  <c:v>-4.0999999999999996</c:v>
                </c:pt>
                <c:pt idx="2">
                  <c:v>-3</c:v>
                </c:pt>
                <c:pt idx="3">
                  <c:v>-2</c:v>
                </c:pt>
              </c:numCache>
            </c:numRef>
          </c:yVal>
          <c:smooth val="0"/>
          <c:extLst>
            <c:ext xmlns:c16="http://schemas.microsoft.com/office/drawing/2014/chart" uri="{C3380CC4-5D6E-409C-BE32-E72D297353CC}">
              <c16:uniqueId val="{00000001-D187-4D94-9531-39A43F09E420}"/>
            </c:ext>
          </c:extLst>
        </c:ser>
        <c:dLbls>
          <c:showLegendKey val="0"/>
          <c:showVal val="0"/>
          <c:showCatName val="0"/>
          <c:showSerName val="0"/>
          <c:showPercent val="0"/>
          <c:showBubbleSize val="0"/>
        </c:dLbls>
        <c:axId val="997101272"/>
        <c:axId val="997102256"/>
      </c:scatterChart>
      <c:valAx>
        <c:axId val="997101272"/>
        <c:scaling>
          <c:orientation val="minMax"/>
          <c:max val="90"/>
          <c:min val="0"/>
        </c:scaling>
        <c:delete val="0"/>
        <c:axPos val="b"/>
        <c:minorGridlines>
          <c:spPr>
            <a:ln w="9525" cap="flat" cmpd="sng" algn="ctr">
              <a:solidFill>
                <a:schemeClr val="bg1">
                  <a:lumMod val="65000"/>
                  <a:lumOff val="35000"/>
                </a:schemeClr>
              </a:solidFill>
              <a:prstDash val="dash"/>
              <a:round/>
            </a:ln>
            <a:effectLst/>
          </c:spPr>
        </c:min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Product sulfur ppm</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7102256"/>
        <c:crossesAt val="-8"/>
        <c:crossBetween val="midCat"/>
        <c:minorUnit val="20"/>
      </c:valAx>
      <c:valAx>
        <c:axId val="997102256"/>
        <c:scaling>
          <c:orientation val="minMax"/>
          <c:min val="-8"/>
        </c:scaling>
        <c:delete val="0"/>
        <c:axPos val="l"/>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l-GR" dirty="0"/>
                  <a:t>Δ</a:t>
                </a:r>
                <a:endParaRPr lang="en-US" dirty="0"/>
              </a:p>
              <a:p>
                <a:pPr>
                  <a:defRPr/>
                </a:pPr>
                <a:r>
                  <a:rPr lang="en-US" dirty="0"/>
                  <a:t>RON</a:t>
                </a:r>
              </a:p>
              <a:p>
                <a:pPr>
                  <a:defRPr/>
                </a:pPr>
                <a:r>
                  <a:rPr lang="en-US" dirty="0"/>
                  <a:t>octane </a:t>
                </a:r>
              </a:p>
              <a:p>
                <a:pPr>
                  <a:defRPr/>
                </a:pPr>
                <a:r>
                  <a:rPr lang="en-US" dirty="0"/>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7101272"/>
        <c:crossesAt val="-8"/>
        <c:crossBetween val="midCat"/>
      </c:valAx>
      <c:spPr>
        <a:noFill/>
        <a:ln w="25400">
          <a:noFill/>
        </a:ln>
        <a:effectLst/>
      </c:spPr>
    </c:plotArea>
    <c:legend>
      <c:legendPos val="r"/>
      <c:legendEntry>
        <c:idx val="2"/>
        <c:delete val="1"/>
      </c:legendEntry>
      <c:legendEntry>
        <c:idx val="3"/>
        <c:delete val="1"/>
      </c:legendEntry>
      <c:layout>
        <c:manualLayout>
          <c:xMode val="edge"/>
          <c:yMode val="edge"/>
          <c:x val="0.77477687203912604"/>
          <c:y val="0.137527736063218"/>
          <c:w val="0.19886562853091652"/>
          <c:h val="0.2926207932745826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276888667436264"/>
          <c:y val="0.15720158062982545"/>
          <c:w val="0.61617358038887593"/>
          <c:h val="0.69358154469988431"/>
        </c:manualLayout>
      </c:layout>
      <c:scatterChart>
        <c:scatterStyle val="lineMarker"/>
        <c:varyColors val="0"/>
        <c:ser>
          <c:idx val="0"/>
          <c:order val="0"/>
          <c:tx>
            <c:strRef>
              <c:f>Sheet1!$B$1</c:f>
              <c:strCache>
                <c:ptCount val="1"/>
                <c:pt idx="0">
                  <c:v>ultimate</c:v>
                </c:pt>
              </c:strCache>
            </c:strRef>
          </c:tx>
          <c:spPr>
            <a:ln w="38100" cap="rnd">
              <a:noFill/>
              <a:round/>
            </a:ln>
            <a:effectLst/>
          </c:spPr>
          <c:marker>
            <c:symbol val="circle"/>
            <c:size val="2"/>
            <c:spPr>
              <a:solidFill>
                <a:schemeClr val="accent2"/>
              </a:solidFill>
              <a:ln w="9525">
                <a:solidFill>
                  <a:schemeClr val="accent2"/>
                </a:solidFill>
              </a:ln>
              <a:effectLst/>
            </c:spPr>
          </c:marker>
          <c:trendline>
            <c:spPr>
              <a:ln w="28575" cap="rnd" cmpd="sng">
                <a:solidFill>
                  <a:schemeClr val="accent2"/>
                </a:solidFill>
                <a:prstDash val="solid"/>
              </a:ln>
              <a:effectLst/>
            </c:spPr>
            <c:trendlineType val="log"/>
            <c:dispRSqr val="0"/>
            <c:dispEq val="0"/>
          </c:trendline>
          <c:xVal>
            <c:numRef>
              <c:f>Sheet1!$A$2:$A$5</c:f>
              <c:numCache>
                <c:formatCode>General</c:formatCode>
                <c:ptCount val="4"/>
                <c:pt idx="0">
                  <c:v>10</c:v>
                </c:pt>
                <c:pt idx="1">
                  <c:v>30</c:v>
                </c:pt>
                <c:pt idx="2">
                  <c:v>50</c:v>
                </c:pt>
                <c:pt idx="3">
                  <c:v>80</c:v>
                </c:pt>
              </c:numCache>
            </c:numRef>
          </c:xVal>
          <c:yVal>
            <c:numRef>
              <c:f>Sheet1!$B$2:$B$5</c:f>
              <c:numCache>
                <c:formatCode>General</c:formatCode>
                <c:ptCount val="4"/>
                <c:pt idx="0">
                  <c:v>-1.9</c:v>
                </c:pt>
                <c:pt idx="1">
                  <c:v>-1.2</c:v>
                </c:pt>
                <c:pt idx="2">
                  <c:v>-0.8</c:v>
                </c:pt>
                <c:pt idx="3">
                  <c:v>-0.5</c:v>
                </c:pt>
              </c:numCache>
            </c:numRef>
          </c:yVal>
          <c:smooth val="0"/>
          <c:extLst>
            <c:ext xmlns:c16="http://schemas.microsoft.com/office/drawing/2014/chart" uri="{C3380CC4-5D6E-409C-BE32-E72D297353CC}">
              <c16:uniqueId val="{00000000-D187-4D94-9531-39A43F09E420}"/>
            </c:ext>
          </c:extLst>
        </c:ser>
        <c:ser>
          <c:idx val="1"/>
          <c:order val="1"/>
          <c:tx>
            <c:strRef>
              <c:f>Sheet1!$C$1</c:f>
              <c:strCache>
                <c:ptCount val="1"/>
                <c:pt idx="0">
                  <c:v>current
process</c:v>
                </c:pt>
              </c:strCache>
            </c:strRef>
          </c:tx>
          <c:spPr>
            <a:ln w="25400" cap="rnd">
              <a:noFill/>
              <a:round/>
            </a:ln>
            <a:effectLst/>
          </c:spPr>
          <c:marker>
            <c:symbol val="circle"/>
            <c:size val="2"/>
            <c:spPr>
              <a:solidFill>
                <a:srgbClr val="FF0000"/>
              </a:solidFill>
              <a:ln w="9525">
                <a:solidFill>
                  <a:srgbClr val="FF0000"/>
                </a:solidFill>
              </a:ln>
              <a:effectLst/>
            </c:spPr>
          </c:marker>
          <c:trendline>
            <c:spPr>
              <a:ln w="28575" cap="rnd">
                <a:solidFill>
                  <a:srgbClr val="FF0000"/>
                </a:solidFill>
                <a:prstDash val="solid"/>
              </a:ln>
              <a:effectLst/>
            </c:spPr>
            <c:trendlineType val="log"/>
            <c:dispRSqr val="0"/>
            <c:dispEq val="0"/>
          </c:trendline>
          <c:xVal>
            <c:numRef>
              <c:f>Sheet1!$A$2:$A$5</c:f>
              <c:numCache>
                <c:formatCode>General</c:formatCode>
                <c:ptCount val="4"/>
                <c:pt idx="0">
                  <c:v>10</c:v>
                </c:pt>
                <c:pt idx="1">
                  <c:v>30</c:v>
                </c:pt>
                <c:pt idx="2">
                  <c:v>50</c:v>
                </c:pt>
                <c:pt idx="3">
                  <c:v>80</c:v>
                </c:pt>
              </c:numCache>
            </c:numRef>
          </c:xVal>
          <c:yVal>
            <c:numRef>
              <c:f>Sheet1!$C$2:$C$5</c:f>
              <c:numCache>
                <c:formatCode>General</c:formatCode>
                <c:ptCount val="4"/>
                <c:pt idx="0">
                  <c:v>-6.4</c:v>
                </c:pt>
                <c:pt idx="1">
                  <c:v>-4.0999999999999996</c:v>
                </c:pt>
                <c:pt idx="2">
                  <c:v>-3</c:v>
                </c:pt>
                <c:pt idx="3">
                  <c:v>-2</c:v>
                </c:pt>
              </c:numCache>
            </c:numRef>
          </c:yVal>
          <c:smooth val="0"/>
          <c:extLst>
            <c:ext xmlns:c16="http://schemas.microsoft.com/office/drawing/2014/chart" uri="{C3380CC4-5D6E-409C-BE32-E72D297353CC}">
              <c16:uniqueId val="{00000001-D187-4D94-9531-39A43F09E420}"/>
            </c:ext>
          </c:extLst>
        </c:ser>
        <c:dLbls>
          <c:showLegendKey val="0"/>
          <c:showVal val="0"/>
          <c:showCatName val="0"/>
          <c:showSerName val="0"/>
          <c:showPercent val="0"/>
          <c:showBubbleSize val="0"/>
        </c:dLbls>
        <c:axId val="997101272"/>
        <c:axId val="997102256"/>
      </c:scatterChart>
      <c:valAx>
        <c:axId val="997101272"/>
        <c:scaling>
          <c:orientation val="minMax"/>
          <c:max val="90"/>
          <c:min val="0"/>
        </c:scaling>
        <c:delete val="0"/>
        <c:axPos val="b"/>
        <c:minorGridlines>
          <c:spPr>
            <a:ln w="9525" cap="flat" cmpd="sng" algn="ctr">
              <a:solidFill>
                <a:schemeClr val="bg1">
                  <a:lumMod val="65000"/>
                  <a:lumOff val="35000"/>
                </a:schemeClr>
              </a:solidFill>
              <a:prstDash val="dash"/>
              <a:round/>
            </a:ln>
            <a:effectLst/>
          </c:spPr>
        </c:min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Product sulfur ppm</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7102256"/>
        <c:crossesAt val="-8"/>
        <c:crossBetween val="midCat"/>
        <c:minorUnit val="20"/>
      </c:valAx>
      <c:valAx>
        <c:axId val="997102256"/>
        <c:scaling>
          <c:orientation val="minMax"/>
          <c:min val="-8"/>
        </c:scaling>
        <c:delete val="0"/>
        <c:axPos val="l"/>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l-GR" dirty="0"/>
                  <a:t>Δ</a:t>
                </a:r>
                <a:endParaRPr lang="en-US" dirty="0"/>
              </a:p>
              <a:p>
                <a:pPr>
                  <a:defRPr/>
                </a:pPr>
                <a:r>
                  <a:rPr lang="en-US" dirty="0"/>
                  <a:t>RON</a:t>
                </a:r>
              </a:p>
              <a:p>
                <a:pPr>
                  <a:defRPr/>
                </a:pPr>
                <a:r>
                  <a:rPr lang="en-US" dirty="0"/>
                  <a:t>octane </a:t>
                </a:r>
              </a:p>
              <a:p>
                <a:pPr>
                  <a:defRPr/>
                </a:pPr>
                <a:r>
                  <a:rPr lang="en-US" dirty="0"/>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7101272"/>
        <c:crossesAt val="-8"/>
        <c:crossBetween val="midCat"/>
      </c:valAx>
      <c:spPr>
        <a:noFill/>
        <a:ln>
          <a:noFill/>
        </a:ln>
        <a:effectLst/>
      </c:spPr>
    </c:plotArea>
    <c:legend>
      <c:legendPos val="r"/>
      <c:legendEntry>
        <c:idx val="2"/>
        <c:delete val="1"/>
      </c:legendEntry>
      <c:legendEntry>
        <c:idx val="3"/>
        <c:delete val="1"/>
      </c:legendEntry>
      <c:layout>
        <c:manualLayout>
          <c:xMode val="edge"/>
          <c:yMode val="edge"/>
          <c:x val="0.77477687203912604"/>
          <c:y val="0.137527736063218"/>
          <c:w val="0.19886562853091652"/>
          <c:h val="0.2926207932745826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feed</c:v>
                </c:pt>
              </c:strCache>
            </c:strRef>
          </c:tx>
          <c:spPr>
            <a:ln w="38100" cap="rnd">
              <a:solidFill>
                <a:srgbClr val="960000"/>
              </a:solidFill>
              <a:round/>
            </a:ln>
            <a:effectLst/>
          </c:spPr>
          <c:marker>
            <c:symbol val="none"/>
          </c:marker>
          <c:cat>
            <c:numRef>
              <c:f>Sheet1!$A$2:$A$12</c:f>
              <c:numCache>
                <c:formatCode>General</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Sheet1!$B$2:$B$12</c:f>
              <c:numCache>
                <c:formatCode>General</c:formatCode>
                <c:ptCount val="11"/>
                <c:pt idx="0">
                  <c:v>0</c:v>
                </c:pt>
                <c:pt idx="1">
                  <c:v>0.03</c:v>
                </c:pt>
                <c:pt idx="2">
                  <c:v>0.38</c:v>
                </c:pt>
                <c:pt idx="3">
                  <c:v>7.44</c:v>
                </c:pt>
                <c:pt idx="4">
                  <c:v>8.5500000000000007</c:v>
                </c:pt>
                <c:pt idx="5">
                  <c:v>1.49</c:v>
                </c:pt>
                <c:pt idx="6">
                  <c:v>0.81</c:v>
                </c:pt>
                <c:pt idx="7">
                  <c:v>0.06</c:v>
                </c:pt>
                <c:pt idx="8">
                  <c:v>0.02</c:v>
                </c:pt>
                <c:pt idx="9">
                  <c:v>0.01</c:v>
                </c:pt>
                <c:pt idx="10">
                  <c:v>0.03</c:v>
                </c:pt>
              </c:numCache>
            </c:numRef>
          </c:val>
          <c:smooth val="1"/>
          <c:extLst>
            <c:ext xmlns:c16="http://schemas.microsoft.com/office/drawing/2014/chart" uri="{C3380CC4-5D6E-409C-BE32-E72D297353CC}">
              <c16:uniqueId val="{00000000-506A-4486-900A-A84F513A4C8C}"/>
            </c:ext>
          </c:extLst>
        </c:ser>
        <c:ser>
          <c:idx val="1"/>
          <c:order val="1"/>
          <c:tx>
            <c:strRef>
              <c:f>Sheet1!$C$1</c:f>
              <c:strCache>
                <c:ptCount val="1"/>
                <c:pt idx="0">
                  <c:v>product</c:v>
                </c:pt>
              </c:strCache>
            </c:strRef>
          </c:tx>
          <c:spPr>
            <a:ln w="28575" cap="rnd">
              <a:solidFill>
                <a:srgbClr val="FF0000"/>
              </a:solidFill>
              <a:round/>
            </a:ln>
            <a:effectLst/>
          </c:spPr>
          <c:marker>
            <c:symbol val="none"/>
          </c:marker>
          <c:cat>
            <c:numRef>
              <c:f>Sheet1!$A$2:$A$12</c:f>
              <c:numCache>
                <c:formatCode>General</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Sheet1!$C$2:$C$12</c:f>
              <c:numCache>
                <c:formatCode>0.00</c:formatCode>
                <c:ptCount val="11"/>
                <c:pt idx="0">
                  <c:v>0</c:v>
                </c:pt>
                <c:pt idx="1">
                  <c:v>0</c:v>
                </c:pt>
                <c:pt idx="2">
                  <c:v>0.02</c:v>
                </c:pt>
                <c:pt idx="3">
                  <c:v>3.694</c:v>
                </c:pt>
                <c:pt idx="4">
                  <c:v>4.2160000000000002</c:v>
                </c:pt>
                <c:pt idx="5">
                  <c:v>0.747</c:v>
                </c:pt>
                <c:pt idx="6">
                  <c:v>0.378</c:v>
                </c:pt>
                <c:pt idx="7">
                  <c:v>5.2999999999999999E-2</c:v>
                </c:pt>
                <c:pt idx="8">
                  <c:v>0.02</c:v>
                </c:pt>
                <c:pt idx="9">
                  <c:v>6.0000000000000001E-3</c:v>
                </c:pt>
                <c:pt idx="10">
                  <c:v>2.4E-2</c:v>
                </c:pt>
              </c:numCache>
            </c:numRef>
          </c:val>
          <c:smooth val="1"/>
          <c:extLst>
            <c:ext xmlns:c16="http://schemas.microsoft.com/office/drawing/2014/chart" uri="{C3380CC4-5D6E-409C-BE32-E72D297353CC}">
              <c16:uniqueId val="{00000001-506A-4486-900A-A84F513A4C8C}"/>
            </c:ext>
          </c:extLst>
        </c:ser>
        <c:dLbls>
          <c:showLegendKey val="0"/>
          <c:showVal val="0"/>
          <c:showCatName val="0"/>
          <c:showSerName val="0"/>
          <c:showPercent val="0"/>
          <c:showBubbleSize val="0"/>
        </c:dLbls>
        <c:smooth val="0"/>
        <c:axId val="548544560"/>
        <c:axId val="548546856"/>
      </c:lineChart>
      <c:catAx>
        <c:axId val="54854456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Carbon number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546856"/>
        <c:crosses val="autoZero"/>
        <c:auto val="1"/>
        <c:lblAlgn val="ctr"/>
        <c:lblOffset val="100"/>
        <c:noMultiLvlLbl val="0"/>
      </c:catAx>
      <c:valAx>
        <c:axId val="548546856"/>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Wt% olefins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544560"/>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feed</c:v>
                </c:pt>
              </c:strCache>
            </c:strRef>
          </c:tx>
          <c:spPr>
            <a:ln w="38100" cap="rnd">
              <a:solidFill>
                <a:srgbClr val="960000"/>
              </a:solidFill>
              <a:round/>
            </a:ln>
            <a:effectLst/>
          </c:spPr>
          <c:marker>
            <c:symbol val="none"/>
          </c:marker>
          <c:cat>
            <c:numRef>
              <c:f>Sheet1!$A$2:$A$12</c:f>
              <c:numCache>
                <c:formatCode>General</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Sheet1!$B$2:$B$12</c:f>
              <c:numCache>
                <c:formatCode>General</c:formatCode>
                <c:ptCount val="11"/>
                <c:pt idx="0">
                  <c:v>0</c:v>
                </c:pt>
                <c:pt idx="1">
                  <c:v>0.03</c:v>
                </c:pt>
                <c:pt idx="2">
                  <c:v>0.38</c:v>
                </c:pt>
                <c:pt idx="3">
                  <c:v>7.44</c:v>
                </c:pt>
                <c:pt idx="4">
                  <c:v>8.5500000000000007</c:v>
                </c:pt>
                <c:pt idx="5">
                  <c:v>1.49</c:v>
                </c:pt>
                <c:pt idx="6">
                  <c:v>0.81</c:v>
                </c:pt>
                <c:pt idx="7">
                  <c:v>0.06</c:v>
                </c:pt>
                <c:pt idx="8">
                  <c:v>0.02</c:v>
                </c:pt>
                <c:pt idx="9">
                  <c:v>0.01</c:v>
                </c:pt>
                <c:pt idx="10">
                  <c:v>0.03</c:v>
                </c:pt>
              </c:numCache>
            </c:numRef>
          </c:val>
          <c:smooth val="1"/>
          <c:extLst>
            <c:ext xmlns:c16="http://schemas.microsoft.com/office/drawing/2014/chart" uri="{C3380CC4-5D6E-409C-BE32-E72D297353CC}">
              <c16:uniqueId val="{00000000-506A-4486-900A-A84F513A4C8C}"/>
            </c:ext>
          </c:extLst>
        </c:ser>
        <c:ser>
          <c:idx val="1"/>
          <c:order val="1"/>
          <c:tx>
            <c:strRef>
              <c:f>Sheet1!$C$1</c:f>
              <c:strCache>
                <c:ptCount val="1"/>
                <c:pt idx="0">
                  <c:v>product</c:v>
                </c:pt>
              </c:strCache>
            </c:strRef>
          </c:tx>
          <c:spPr>
            <a:ln w="28575" cap="rnd">
              <a:solidFill>
                <a:srgbClr val="FF0000"/>
              </a:solidFill>
              <a:round/>
            </a:ln>
            <a:effectLst/>
          </c:spPr>
          <c:marker>
            <c:symbol val="none"/>
          </c:marker>
          <c:cat>
            <c:numRef>
              <c:f>Sheet1!$A$2:$A$12</c:f>
              <c:numCache>
                <c:formatCode>General</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Sheet1!$C$2:$C$12</c:f>
              <c:numCache>
                <c:formatCode>0.00</c:formatCode>
                <c:ptCount val="11"/>
                <c:pt idx="0">
                  <c:v>0</c:v>
                </c:pt>
                <c:pt idx="1">
                  <c:v>0</c:v>
                </c:pt>
                <c:pt idx="2">
                  <c:v>0.02</c:v>
                </c:pt>
                <c:pt idx="3">
                  <c:v>3.694</c:v>
                </c:pt>
                <c:pt idx="4">
                  <c:v>4.2160000000000002</c:v>
                </c:pt>
                <c:pt idx="5">
                  <c:v>0.747</c:v>
                </c:pt>
                <c:pt idx="6">
                  <c:v>0.378</c:v>
                </c:pt>
                <c:pt idx="7">
                  <c:v>5.2999999999999999E-2</c:v>
                </c:pt>
                <c:pt idx="8">
                  <c:v>0.02</c:v>
                </c:pt>
                <c:pt idx="9">
                  <c:v>6.0000000000000001E-3</c:v>
                </c:pt>
                <c:pt idx="10">
                  <c:v>2.4E-2</c:v>
                </c:pt>
              </c:numCache>
            </c:numRef>
          </c:val>
          <c:smooth val="1"/>
          <c:extLst>
            <c:ext xmlns:c16="http://schemas.microsoft.com/office/drawing/2014/chart" uri="{C3380CC4-5D6E-409C-BE32-E72D297353CC}">
              <c16:uniqueId val="{00000001-506A-4486-900A-A84F513A4C8C}"/>
            </c:ext>
          </c:extLst>
        </c:ser>
        <c:dLbls>
          <c:showLegendKey val="0"/>
          <c:showVal val="0"/>
          <c:showCatName val="0"/>
          <c:showSerName val="0"/>
          <c:showPercent val="0"/>
          <c:showBubbleSize val="0"/>
        </c:dLbls>
        <c:smooth val="0"/>
        <c:axId val="548544560"/>
        <c:axId val="548546856"/>
      </c:lineChart>
      <c:catAx>
        <c:axId val="54854456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Carbon number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546856"/>
        <c:crosses val="autoZero"/>
        <c:auto val="1"/>
        <c:lblAlgn val="ctr"/>
        <c:lblOffset val="100"/>
        <c:noMultiLvlLbl val="0"/>
      </c:catAx>
      <c:valAx>
        <c:axId val="548546856"/>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Wt% olefins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544560"/>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feed</c:v>
                </c:pt>
              </c:strCache>
            </c:strRef>
          </c:tx>
          <c:spPr>
            <a:ln w="38100" cap="rnd">
              <a:solidFill>
                <a:srgbClr val="960000"/>
              </a:solidFill>
              <a:round/>
            </a:ln>
            <a:effectLst/>
          </c:spPr>
          <c:marker>
            <c:symbol val="none"/>
          </c:marker>
          <c:cat>
            <c:numRef>
              <c:f>Sheet1!$A$2:$A$12</c:f>
              <c:numCache>
                <c:formatCode>General</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Sheet1!$B$2:$B$12</c:f>
              <c:numCache>
                <c:formatCode>General</c:formatCode>
                <c:ptCount val="11"/>
                <c:pt idx="0">
                  <c:v>0</c:v>
                </c:pt>
                <c:pt idx="1">
                  <c:v>0.03</c:v>
                </c:pt>
                <c:pt idx="2">
                  <c:v>0.38</c:v>
                </c:pt>
                <c:pt idx="3">
                  <c:v>7.44</c:v>
                </c:pt>
                <c:pt idx="4">
                  <c:v>8.5500000000000007</c:v>
                </c:pt>
                <c:pt idx="5">
                  <c:v>1.49</c:v>
                </c:pt>
                <c:pt idx="6">
                  <c:v>0.81</c:v>
                </c:pt>
                <c:pt idx="7">
                  <c:v>0.06</c:v>
                </c:pt>
                <c:pt idx="8">
                  <c:v>0.02</c:v>
                </c:pt>
                <c:pt idx="9">
                  <c:v>0.01</c:v>
                </c:pt>
                <c:pt idx="10">
                  <c:v>0.03</c:v>
                </c:pt>
              </c:numCache>
            </c:numRef>
          </c:val>
          <c:smooth val="1"/>
          <c:extLst>
            <c:ext xmlns:c16="http://schemas.microsoft.com/office/drawing/2014/chart" uri="{C3380CC4-5D6E-409C-BE32-E72D297353CC}">
              <c16:uniqueId val="{00000000-3412-4A03-8C8D-F7E6471EFAF4}"/>
            </c:ext>
          </c:extLst>
        </c:ser>
        <c:ser>
          <c:idx val="1"/>
          <c:order val="1"/>
          <c:tx>
            <c:strRef>
              <c:f>Sheet1!$C$1</c:f>
              <c:strCache>
                <c:ptCount val="1"/>
                <c:pt idx="0">
                  <c:v>product</c:v>
                </c:pt>
              </c:strCache>
            </c:strRef>
          </c:tx>
          <c:spPr>
            <a:ln w="28575" cap="rnd">
              <a:solidFill>
                <a:srgbClr val="FF0000"/>
              </a:solidFill>
              <a:round/>
            </a:ln>
            <a:effectLst/>
          </c:spPr>
          <c:marker>
            <c:symbol val="none"/>
          </c:marker>
          <c:cat>
            <c:numRef>
              <c:f>Sheet1!$A$2:$A$12</c:f>
              <c:numCache>
                <c:formatCode>General</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Sheet1!$C$2:$C$12</c:f>
              <c:numCache>
                <c:formatCode>0.00</c:formatCode>
                <c:ptCount val="11"/>
                <c:pt idx="0">
                  <c:v>0</c:v>
                </c:pt>
                <c:pt idx="1">
                  <c:v>0</c:v>
                </c:pt>
                <c:pt idx="2">
                  <c:v>0.02</c:v>
                </c:pt>
                <c:pt idx="3">
                  <c:v>3.694</c:v>
                </c:pt>
                <c:pt idx="4">
                  <c:v>4.2160000000000002</c:v>
                </c:pt>
                <c:pt idx="5">
                  <c:v>0.747</c:v>
                </c:pt>
                <c:pt idx="6">
                  <c:v>0.378</c:v>
                </c:pt>
                <c:pt idx="7">
                  <c:v>5.2999999999999999E-2</c:v>
                </c:pt>
                <c:pt idx="8">
                  <c:v>0.02</c:v>
                </c:pt>
                <c:pt idx="9">
                  <c:v>6.0000000000000001E-3</c:v>
                </c:pt>
                <c:pt idx="10">
                  <c:v>2.4E-2</c:v>
                </c:pt>
              </c:numCache>
            </c:numRef>
          </c:val>
          <c:smooth val="1"/>
          <c:extLst>
            <c:ext xmlns:c16="http://schemas.microsoft.com/office/drawing/2014/chart" uri="{C3380CC4-5D6E-409C-BE32-E72D297353CC}">
              <c16:uniqueId val="{00000001-3412-4A03-8C8D-F7E6471EFAF4}"/>
            </c:ext>
          </c:extLst>
        </c:ser>
        <c:dLbls>
          <c:showLegendKey val="0"/>
          <c:showVal val="0"/>
          <c:showCatName val="0"/>
          <c:showSerName val="0"/>
          <c:showPercent val="0"/>
          <c:showBubbleSize val="0"/>
        </c:dLbls>
        <c:smooth val="0"/>
        <c:axId val="548544560"/>
        <c:axId val="548546856"/>
      </c:lineChart>
      <c:catAx>
        <c:axId val="54854456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Carbon number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546856"/>
        <c:crosses val="autoZero"/>
        <c:auto val="1"/>
        <c:lblAlgn val="ctr"/>
        <c:lblOffset val="100"/>
        <c:noMultiLvlLbl val="0"/>
      </c:catAx>
      <c:valAx>
        <c:axId val="548546856"/>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Wt% olefins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544560"/>
        <c:crosses val="autoZero"/>
        <c:crossBetween val="between"/>
      </c:valAx>
      <c:spPr>
        <a:noFill/>
        <a:ln>
          <a:noFill/>
        </a:ln>
        <a:effectLst/>
      </c:spPr>
    </c:plotArea>
    <c:legend>
      <c:legendPos val="r"/>
      <c:layout>
        <c:manualLayout>
          <c:xMode val="edge"/>
          <c:yMode val="edge"/>
          <c:x val="0.66307626106144046"/>
          <c:y val="0.40984321039684163"/>
          <c:w val="0.16154443880243841"/>
          <c:h val="0.160303149606299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276888667436264"/>
          <c:y val="0.15720158062982545"/>
          <c:w val="0.61617358038887593"/>
          <c:h val="0.69358154469988431"/>
        </c:manualLayout>
      </c:layout>
      <c:scatterChart>
        <c:scatterStyle val="lineMarker"/>
        <c:varyColors val="0"/>
        <c:ser>
          <c:idx val="0"/>
          <c:order val="0"/>
          <c:tx>
            <c:strRef>
              <c:f>Sheet1!$B$1</c:f>
              <c:strCache>
                <c:ptCount val="1"/>
                <c:pt idx="0">
                  <c:v>ultimate</c:v>
                </c:pt>
              </c:strCache>
            </c:strRef>
          </c:tx>
          <c:spPr>
            <a:ln w="38100" cap="rnd">
              <a:noFill/>
              <a:round/>
            </a:ln>
            <a:effectLst/>
          </c:spPr>
          <c:marker>
            <c:symbol val="circle"/>
            <c:size val="5"/>
            <c:spPr>
              <a:solidFill>
                <a:schemeClr val="accent2"/>
              </a:solidFill>
              <a:ln w="9525">
                <a:solidFill>
                  <a:schemeClr val="accent2"/>
                </a:solidFill>
              </a:ln>
              <a:effectLst/>
            </c:spPr>
          </c:marker>
          <c:trendline>
            <c:spPr>
              <a:ln w="28575" cap="rnd" cmpd="sng">
                <a:solidFill>
                  <a:schemeClr val="accent2"/>
                </a:solidFill>
                <a:prstDash val="solid"/>
              </a:ln>
              <a:effectLst/>
            </c:spPr>
            <c:trendlineType val="log"/>
            <c:dispRSqr val="0"/>
            <c:dispEq val="0"/>
          </c:trendline>
          <c:xVal>
            <c:numRef>
              <c:f>Sheet1!$A$2:$A$12</c:f>
              <c:numCache>
                <c:formatCode>General</c:formatCode>
                <c:ptCount val="11"/>
                <c:pt idx="0">
                  <c:v>10</c:v>
                </c:pt>
                <c:pt idx="1">
                  <c:v>40</c:v>
                </c:pt>
                <c:pt idx="2">
                  <c:v>34</c:v>
                </c:pt>
                <c:pt idx="3">
                  <c:v>19</c:v>
                </c:pt>
                <c:pt idx="4">
                  <c:v>10</c:v>
                </c:pt>
                <c:pt idx="5">
                  <c:v>106</c:v>
                </c:pt>
                <c:pt idx="6">
                  <c:v>78</c:v>
                </c:pt>
                <c:pt idx="7">
                  <c:v>48</c:v>
                </c:pt>
                <c:pt idx="8">
                  <c:v>30</c:v>
                </c:pt>
                <c:pt idx="9">
                  <c:v>50</c:v>
                </c:pt>
                <c:pt idx="10">
                  <c:v>80</c:v>
                </c:pt>
              </c:numCache>
            </c:numRef>
          </c:xVal>
          <c:yVal>
            <c:numRef>
              <c:f>Sheet1!$B$2:$B$12</c:f>
              <c:numCache>
                <c:formatCode>General</c:formatCode>
                <c:ptCount val="11"/>
                <c:pt idx="0">
                  <c:v>-1.9</c:v>
                </c:pt>
                <c:pt idx="8">
                  <c:v>-1.2</c:v>
                </c:pt>
                <c:pt idx="9">
                  <c:v>-0.8</c:v>
                </c:pt>
                <c:pt idx="10">
                  <c:v>-0.5</c:v>
                </c:pt>
              </c:numCache>
            </c:numRef>
          </c:yVal>
          <c:smooth val="0"/>
          <c:extLst>
            <c:ext xmlns:c16="http://schemas.microsoft.com/office/drawing/2014/chart" uri="{C3380CC4-5D6E-409C-BE32-E72D297353CC}">
              <c16:uniqueId val="{00000000-D187-4D94-9531-39A43F09E420}"/>
            </c:ext>
          </c:extLst>
        </c:ser>
        <c:ser>
          <c:idx val="1"/>
          <c:order val="1"/>
          <c:tx>
            <c:strRef>
              <c:f>Sheet1!$C$1</c:f>
              <c:strCache>
                <c:ptCount val="1"/>
                <c:pt idx="0">
                  <c:v> predicted</c:v>
                </c:pt>
              </c:strCache>
            </c:strRef>
          </c:tx>
          <c:spPr>
            <a:ln w="25400" cap="rnd">
              <a:noFill/>
              <a:round/>
            </a:ln>
            <a:effectLst/>
          </c:spPr>
          <c:marker>
            <c:symbol val="circle"/>
            <c:size val="5"/>
            <c:spPr>
              <a:solidFill>
                <a:schemeClr val="tx1">
                  <a:lumMod val="65000"/>
                </a:schemeClr>
              </a:solidFill>
              <a:ln w="9525">
                <a:solidFill>
                  <a:schemeClr val="bg2">
                    <a:lumMod val="75000"/>
                    <a:lumOff val="25000"/>
                  </a:schemeClr>
                </a:solidFill>
              </a:ln>
              <a:effectLst/>
            </c:spPr>
          </c:marker>
          <c:trendline>
            <c:spPr>
              <a:ln w="28575" cap="rnd">
                <a:solidFill>
                  <a:schemeClr val="bg2">
                    <a:lumMod val="50000"/>
                    <a:lumOff val="50000"/>
                  </a:schemeClr>
                </a:solidFill>
                <a:prstDash val="solid"/>
              </a:ln>
              <a:effectLst/>
            </c:spPr>
            <c:trendlineType val="log"/>
            <c:dispRSqr val="0"/>
            <c:dispEq val="0"/>
          </c:trendline>
          <c:xVal>
            <c:numRef>
              <c:f>Sheet1!$A$2:$A$12</c:f>
              <c:numCache>
                <c:formatCode>General</c:formatCode>
                <c:ptCount val="11"/>
                <c:pt idx="0">
                  <c:v>10</c:v>
                </c:pt>
                <c:pt idx="1">
                  <c:v>40</c:v>
                </c:pt>
                <c:pt idx="2">
                  <c:v>34</c:v>
                </c:pt>
                <c:pt idx="3">
                  <c:v>19</c:v>
                </c:pt>
                <c:pt idx="4">
                  <c:v>10</c:v>
                </c:pt>
                <c:pt idx="5">
                  <c:v>106</c:v>
                </c:pt>
                <c:pt idx="6">
                  <c:v>78</c:v>
                </c:pt>
                <c:pt idx="7">
                  <c:v>48</c:v>
                </c:pt>
                <c:pt idx="8">
                  <c:v>30</c:v>
                </c:pt>
                <c:pt idx="9">
                  <c:v>50</c:v>
                </c:pt>
                <c:pt idx="10">
                  <c:v>80</c:v>
                </c:pt>
              </c:numCache>
            </c:numRef>
          </c:xVal>
          <c:yVal>
            <c:numRef>
              <c:f>Sheet1!$C$2:$C$12</c:f>
              <c:numCache>
                <c:formatCode>General</c:formatCode>
                <c:ptCount val="11"/>
                <c:pt idx="0">
                  <c:v>-5.8</c:v>
                </c:pt>
                <c:pt idx="8">
                  <c:v>-4</c:v>
                </c:pt>
                <c:pt idx="9">
                  <c:v>-3</c:v>
                </c:pt>
              </c:numCache>
            </c:numRef>
          </c:yVal>
          <c:smooth val="0"/>
          <c:extLst>
            <c:ext xmlns:c16="http://schemas.microsoft.com/office/drawing/2014/chart" uri="{C3380CC4-5D6E-409C-BE32-E72D297353CC}">
              <c16:uniqueId val="{00000001-D187-4D94-9531-39A43F09E420}"/>
            </c:ext>
          </c:extLst>
        </c:ser>
        <c:ser>
          <c:idx val="2"/>
          <c:order val="2"/>
          <c:tx>
            <c:strRef>
              <c:f>Sheet1!$D$1</c:f>
              <c:strCache>
                <c:ptCount val="1"/>
                <c:pt idx="0">
                  <c:v> actual</c:v>
                </c:pt>
              </c:strCache>
            </c:strRef>
          </c:tx>
          <c:spPr>
            <a:ln w="25400" cap="rnd">
              <a:noFill/>
              <a:round/>
            </a:ln>
            <a:effectLst/>
          </c:spPr>
          <c:marker>
            <c:symbol val="star"/>
            <c:size val="6"/>
            <c:spPr>
              <a:solidFill>
                <a:srgbClr val="FF0000"/>
              </a:solidFill>
              <a:ln w="9525">
                <a:solidFill>
                  <a:srgbClr val="FF0000"/>
                </a:solidFill>
              </a:ln>
              <a:effectLst/>
            </c:spPr>
          </c:marker>
          <c:trendline>
            <c:spPr>
              <a:ln w="31750" cap="rnd" cmpd="sng">
                <a:solidFill>
                  <a:srgbClr val="FF0000"/>
                </a:solidFill>
                <a:prstDash val="solid"/>
              </a:ln>
              <a:effectLst/>
            </c:spPr>
            <c:trendlineType val="log"/>
            <c:dispRSqr val="0"/>
            <c:dispEq val="0"/>
          </c:trendline>
          <c:xVal>
            <c:numRef>
              <c:f>Sheet1!$A$2:$A$12</c:f>
              <c:numCache>
                <c:formatCode>General</c:formatCode>
                <c:ptCount val="11"/>
                <c:pt idx="0">
                  <c:v>10</c:v>
                </c:pt>
                <c:pt idx="1">
                  <c:v>40</c:v>
                </c:pt>
                <c:pt idx="2">
                  <c:v>34</c:v>
                </c:pt>
                <c:pt idx="3">
                  <c:v>19</c:v>
                </c:pt>
                <c:pt idx="4">
                  <c:v>10</c:v>
                </c:pt>
                <c:pt idx="5">
                  <c:v>106</c:v>
                </c:pt>
                <c:pt idx="6">
                  <c:v>78</c:v>
                </c:pt>
                <c:pt idx="7">
                  <c:v>48</c:v>
                </c:pt>
                <c:pt idx="8">
                  <c:v>30</c:v>
                </c:pt>
                <c:pt idx="9">
                  <c:v>50</c:v>
                </c:pt>
                <c:pt idx="10">
                  <c:v>80</c:v>
                </c:pt>
              </c:numCache>
            </c:numRef>
          </c:xVal>
          <c:yVal>
            <c:numRef>
              <c:f>Sheet1!$D$2:$D$12</c:f>
              <c:numCache>
                <c:formatCode>General</c:formatCode>
                <c:ptCount val="11"/>
                <c:pt idx="1">
                  <c:v>-4.9000000000000004</c:v>
                </c:pt>
                <c:pt idx="2">
                  <c:v>-5.4</c:v>
                </c:pt>
                <c:pt idx="3">
                  <c:v>-7.9</c:v>
                </c:pt>
                <c:pt idx="4">
                  <c:v>-8.6</c:v>
                </c:pt>
                <c:pt idx="5">
                  <c:v>-2.8</c:v>
                </c:pt>
                <c:pt idx="6">
                  <c:v>-3.3</c:v>
                </c:pt>
                <c:pt idx="7">
                  <c:v>-4.7</c:v>
                </c:pt>
              </c:numCache>
            </c:numRef>
          </c:yVal>
          <c:smooth val="0"/>
          <c:extLst>
            <c:ext xmlns:c16="http://schemas.microsoft.com/office/drawing/2014/chart" uri="{C3380CC4-5D6E-409C-BE32-E72D297353CC}">
              <c16:uniqueId val="{00000003-4A0F-480B-B630-D4436A312CFB}"/>
            </c:ext>
          </c:extLst>
        </c:ser>
        <c:dLbls>
          <c:showLegendKey val="0"/>
          <c:showVal val="0"/>
          <c:showCatName val="0"/>
          <c:showSerName val="0"/>
          <c:showPercent val="0"/>
          <c:showBubbleSize val="0"/>
        </c:dLbls>
        <c:axId val="997101272"/>
        <c:axId val="997102256"/>
      </c:scatterChart>
      <c:valAx>
        <c:axId val="997101272"/>
        <c:scaling>
          <c:orientation val="minMax"/>
          <c:max val="120"/>
          <c:min val="0"/>
        </c:scaling>
        <c:delete val="0"/>
        <c:axPos val="b"/>
        <c:minorGridlines>
          <c:spPr>
            <a:ln w="9525" cap="flat" cmpd="sng" algn="ctr">
              <a:solidFill>
                <a:schemeClr val="bg1">
                  <a:lumMod val="65000"/>
                  <a:lumOff val="35000"/>
                </a:schemeClr>
              </a:solidFill>
              <a:prstDash val="dash"/>
              <a:round/>
            </a:ln>
            <a:effectLst/>
          </c:spPr>
        </c:min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Product sulfur ppm</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7102256"/>
        <c:crossesAt val="-11"/>
        <c:crossBetween val="midCat"/>
        <c:minorUnit val="20"/>
      </c:valAx>
      <c:valAx>
        <c:axId val="997102256"/>
        <c:scaling>
          <c:orientation val="minMax"/>
          <c:min val="-10"/>
        </c:scaling>
        <c:delete val="0"/>
        <c:axPos val="l"/>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l-GR" dirty="0"/>
                  <a:t>Δ</a:t>
                </a:r>
                <a:endParaRPr lang="en-US" dirty="0"/>
              </a:p>
              <a:p>
                <a:pPr>
                  <a:defRPr/>
                </a:pPr>
                <a:r>
                  <a:rPr lang="en-US" dirty="0"/>
                  <a:t>RON</a:t>
                </a:r>
              </a:p>
              <a:p>
                <a:pPr>
                  <a:defRPr/>
                </a:pPr>
                <a:r>
                  <a:rPr lang="en-US" dirty="0"/>
                  <a:t>octane </a:t>
                </a:r>
              </a:p>
              <a:p>
                <a:pPr>
                  <a:defRPr/>
                </a:pPr>
                <a:r>
                  <a:rPr lang="en-US" dirty="0"/>
                  <a:t> </a:t>
                </a:r>
              </a:p>
            </c:rich>
          </c:tx>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7101272"/>
        <c:crossesAt val="-11"/>
        <c:crossBetween val="midCat"/>
      </c:valAx>
      <c:spPr>
        <a:noFill/>
        <a:ln>
          <a:noFill/>
        </a:ln>
        <a:effectLst/>
      </c:spPr>
    </c:plotArea>
    <c:legend>
      <c:legendPos val="r"/>
      <c:legendEntry>
        <c:idx val="3"/>
        <c:delete val="1"/>
      </c:legendEntry>
      <c:legendEntry>
        <c:idx val="4"/>
        <c:delete val="1"/>
      </c:legendEntry>
      <c:legendEntry>
        <c:idx val="5"/>
        <c:delete val="1"/>
      </c:legendEntry>
      <c:layout>
        <c:manualLayout>
          <c:xMode val="edge"/>
          <c:yMode val="edge"/>
          <c:x val="0.84301829535277217"/>
          <c:y val="0.20030178274697791"/>
          <c:w val="0.15041010931552792"/>
          <c:h val="0.1839018945449937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Calibri" panose="020F0502020204030204" pitchFamily="34" charset="0"/>
              </a:defRPr>
            </a:pPr>
            <a:r>
              <a:rPr lang="en-US" sz="2000" b="0" dirty="0">
                <a:latin typeface="+mn-lt"/>
                <a:cs typeface="Calibri" panose="020F0502020204030204" pitchFamily="34" charset="0"/>
              </a:rPr>
              <a:t>US average ppm S in gasoline</a:t>
            </a:r>
          </a:p>
        </c:rich>
      </c:tx>
      <c:layout>
        <c:manualLayout>
          <c:xMode val="edge"/>
          <c:yMode val="edge"/>
          <c:x val="0.25993055555555555"/>
          <c:y val="3.4488547102941129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'epa opis sulfur credits'!$I$40</c:f>
              <c:strCache>
                <c:ptCount val="1"/>
                <c:pt idx="0">
                  <c:v>Sulfur VWA</c:v>
                </c:pt>
              </c:strCache>
            </c:strRef>
          </c:tx>
          <c:spPr>
            <a:gradFill rotWithShape="1">
              <a:gsLst>
                <a:gs pos="0">
                  <a:schemeClr val="accent3">
                    <a:tint val="96000"/>
                    <a:satMod val="130000"/>
                    <a:lumMod val="114000"/>
                  </a:schemeClr>
                </a:gs>
                <a:gs pos="60000">
                  <a:schemeClr val="accent3">
                    <a:tint val="100000"/>
                    <a:satMod val="106000"/>
                    <a:lumMod val="110000"/>
                  </a:schemeClr>
                </a:gs>
                <a:gs pos="100000">
                  <a:schemeClr val="accent3"/>
                </a:gs>
              </a:gsLst>
              <a:lin ang="5400000" scaled="0"/>
            </a:gradFill>
            <a:ln>
              <a:noFill/>
            </a:ln>
            <a:effectLst/>
            <a:scene3d>
              <a:camera prst="orthographicFront">
                <a:rot lat="0" lon="0" rev="0"/>
              </a:camera>
              <a:lightRig rig="threePt" dir="t">
                <a:rot lat="0" lon="0" rev="4800000"/>
              </a:lightRig>
            </a:scene3d>
            <a:sp3d>
              <a:bevelT w="69850" h="31750"/>
            </a:sp3d>
          </c:spPr>
          <c:invertIfNegative val="0"/>
          <c:dPt>
            <c:idx val="6"/>
            <c:invertIfNegative val="0"/>
            <c:bubble3D val="0"/>
            <c:extLst>
              <c:ext xmlns:c16="http://schemas.microsoft.com/office/drawing/2014/chart" uri="{C3380CC4-5D6E-409C-BE32-E72D297353CC}">
                <c16:uniqueId val="{00000001-6FCE-49BD-B756-BF7DAA89ED7F}"/>
              </c:ext>
            </c:extLst>
          </c:dPt>
          <c:dLbls>
            <c:dLbl>
              <c:idx val="6"/>
              <c:delete val="1"/>
              <c:extLst>
                <c:ext xmlns:c15="http://schemas.microsoft.com/office/drawing/2012/chart" uri="{CE6537A1-D6FC-4f65-9D91-7224C49458BB}"/>
                <c:ext xmlns:c16="http://schemas.microsoft.com/office/drawing/2014/chart" uri="{C3380CC4-5D6E-409C-BE32-E72D297353CC}">
                  <c16:uniqueId val="{00000001-6FCE-49BD-B756-BF7DAA89ED7F}"/>
                </c:ext>
              </c:extLst>
            </c:dLbl>
            <c:dLbl>
              <c:idx val="7"/>
              <c:delete val="1"/>
              <c:extLst>
                <c:ext xmlns:c15="http://schemas.microsoft.com/office/drawing/2012/chart" uri="{CE6537A1-D6FC-4f65-9D91-7224C49458BB}"/>
                <c:ext xmlns:c16="http://schemas.microsoft.com/office/drawing/2014/chart" uri="{C3380CC4-5D6E-409C-BE32-E72D297353CC}">
                  <c16:uniqueId val="{00000003-6FCE-49BD-B756-BF7DAA89ED7F}"/>
                </c:ext>
              </c:extLst>
            </c:dLbl>
            <c:dLbl>
              <c:idx val="8"/>
              <c:delete val="1"/>
              <c:extLst>
                <c:ext xmlns:c15="http://schemas.microsoft.com/office/drawing/2012/chart" uri="{CE6537A1-D6FC-4f65-9D91-7224C49458BB}"/>
                <c:ext xmlns:c16="http://schemas.microsoft.com/office/drawing/2014/chart" uri="{C3380CC4-5D6E-409C-BE32-E72D297353CC}">
                  <c16:uniqueId val="{00000004-6FCE-49BD-B756-BF7DAA89ED7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'epa opis sulfur credits'!$B$41:$B$51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'epa opis sulfur credits'!$I$41:$I$51</c:f>
              <c:numCache>
                <c:formatCode>General</c:formatCode>
                <c:ptCount val="11"/>
                <c:pt idx="0">
                  <c:v>31.49</c:v>
                </c:pt>
                <c:pt idx="1">
                  <c:v>30.72</c:v>
                </c:pt>
                <c:pt idx="2">
                  <c:v>28.83</c:v>
                </c:pt>
                <c:pt idx="3">
                  <c:v>26.61</c:v>
                </c:pt>
                <c:pt idx="4">
                  <c:v>24.51</c:v>
                </c:pt>
                <c:pt idx="5">
                  <c:v>23.85</c:v>
                </c:pt>
                <c:pt idx="6">
                  <c:v>0</c:v>
                </c:pt>
                <c:pt idx="7">
                  <c:v>0</c:v>
                </c:pt>
                <c:pt idx="8">
                  <c:v>0</c:v>
                </c:pt>
                <c:pt idx="9">
                  <c:v>10</c:v>
                </c:pt>
                <c:pt idx="10">
                  <c:v>10</c:v>
                </c:pt>
              </c:numCache>
            </c:numRef>
          </c:val>
          <c:extLst>
            <c:ext xmlns:c16="http://schemas.microsoft.com/office/drawing/2014/chart" uri="{C3380CC4-5D6E-409C-BE32-E72D297353CC}">
              <c16:uniqueId val="{00000002-6FCE-49BD-B756-BF7DAA89ED7F}"/>
            </c:ext>
          </c:extLst>
        </c:ser>
        <c:dLbls>
          <c:dLblPos val="inEnd"/>
          <c:showLegendKey val="0"/>
          <c:showVal val="1"/>
          <c:showCatName val="0"/>
          <c:showSerName val="0"/>
          <c:showPercent val="0"/>
          <c:showBubbleSize val="0"/>
        </c:dLbls>
        <c:gapWidth val="100"/>
        <c:overlap val="-24"/>
        <c:axId val="737679248"/>
        <c:axId val="566031632"/>
      </c:barChart>
      <c:catAx>
        <c:axId val="737679248"/>
        <c:scaling>
          <c:orientation val="minMax"/>
        </c:scaling>
        <c:delete val="0"/>
        <c:axPos val="b"/>
        <c:numFmt formatCode="0" sourceLinked="0"/>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6031632"/>
        <c:crosses val="autoZero"/>
        <c:auto val="1"/>
        <c:lblAlgn val="ctr"/>
        <c:lblOffset val="100"/>
        <c:tickMarkSkip val="1"/>
        <c:noMultiLvlLbl val="0"/>
      </c:catAx>
      <c:valAx>
        <c:axId val="56603163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67924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6.0949256342957128E-2"/>
          <c:y val="2.3992966584777835E-2"/>
          <c:w val="0.92863407699037626"/>
          <c:h val="0.86082214203214491"/>
        </c:manualLayout>
      </c:layout>
      <c:barChart>
        <c:barDir val="col"/>
        <c:grouping val="clustered"/>
        <c:varyColors val="0"/>
        <c:ser>
          <c:idx val="0"/>
          <c:order val="0"/>
          <c:tx>
            <c:strRef>
              <c:f>'epa opis sulfur credits'!$I$40</c:f>
              <c:strCache>
                <c:ptCount val="1"/>
                <c:pt idx="0">
                  <c:v>Sulfur VWA</c:v>
                </c:pt>
              </c:strCache>
            </c:strRef>
          </c:tx>
          <c:spPr>
            <a:gradFill rotWithShape="1">
              <a:gsLst>
                <a:gs pos="0">
                  <a:schemeClr val="accent3">
                    <a:tint val="96000"/>
                    <a:satMod val="130000"/>
                    <a:lumMod val="114000"/>
                  </a:schemeClr>
                </a:gs>
                <a:gs pos="60000">
                  <a:schemeClr val="accent3">
                    <a:tint val="100000"/>
                    <a:satMod val="106000"/>
                    <a:lumMod val="110000"/>
                  </a:schemeClr>
                </a:gs>
                <a:gs pos="100000">
                  <a:schemeClr val="accent3"/>
                </a:gs>
              </a:gsLst>
              <a:lin ang="5400000" scaled="0"/>
            </a:gradFill>
            <a:ln>
              <a:noFill/>
            </a:ln>
            <a:effectLst/>
            <a:scene3d>
              <a:camera prst="orthographicFront">
                <a:rot lat="0" lon="0" rev="0"/>
              </a:camera>
              <a:lightRig rig="threePt" dir="t">
                <a:rot lat="0" lon="0" rev="4800000"/>
              </a:lightRig>
            </a:scene3d>
            <a:sp3d>
              <a:bevelT w="69850" h="31750"/>
            </a:sp3d>
          </c:spPr>
          <c:invertIfNegative val="0"/>
          <c:dPt>
            <c:idx val="6"/>
            <c:invertIfNegative val="0"/>
            <c:bubble3D val="0"/>
            <c:extLst>
              <c:ext xmlns:c16="http://schemas.microsoft.com/office/drawing/2014/chart" uri="{C3380CC4-5D6E-409C-BE32-E72D297353CC}">
                <c16:uniqueId val="{00000001-6FCE-49BD-B756-BF7DAA89ED7F}"/>
              </c:ext>
            </c:extLst>
          </c:dPt>
          <c:dLbls>
            <c:dLbl>
              <c:idx val="6"/>
              <c:delete val="1"/>
              <c:extLst>
                <c:ext xmlns:c15="http://schemas.microsoft.com/office/drawing/2012/chart" uri="{CE6537A1-D6FC-4f65-9D91-7224C49458BB}"/>
                <c:ext xmlns:c16="http://schemas.microsoft.com/office/drawing/2014/chart" uri="{C3380CC4-5D6E-409C-BE32-E72D297353CC}">
                  <c16:uniqueId val="{00000001-6FCE-49BD-B756-BF7DAA89ED7F}"/>
                </c:ext>
              </c:extLst>
            </c:dLbl>
            <c:dLbl>
              <c:idx val="7"/>
              <c:delete val="1"/>
              <c:extLst>
                <c:ext xmlns:c15="http://schemas.microsoft.com/office/drawing/2012/chart" uri="{CE6537A1-D6FC-4f65-9D91-7224C49458BB}"/>
                <c:ext xmlns:c16="http://schemas.microsoft.com/office/drawing/2014/chart" uri="{C3380CC4-5D6E-409C-BE32-E72D297353CC}">
                  <c16:uniqueId val="{00000003-6FCE-49BD-B756-BF7DAA89ED7F}"/>
                </c:ext>
              </c:extLst>
            </c:dLbl>
            <c:dLbl>
              <c:idx val="8"/>
              <c:delete val="1"/>
              <c:extLst>
                <c:ext xmlns:c15="http://schemas.microsoft.com/office/drawing/2012/chart" uri="{CE6537A1-D6FC-4f65-9D91-7224C49458BB}"/>
                <c:ext xmlns:c16="http://schemas.microsoft.com/office/drawing/2014/chart" uri="{C3380CC4-5D6E-409C-BE32-E72D297353CC}">
                  <c16:uniqueId val="{00000004-6FCE-49BD-B756-BF7DAA89ED7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'epa opis sulfur credits'!$B$41:$B$51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'epa opis sulfur credits'!$I$41:$I$51</c:f>
              <c:numCache>
                <c:formatCode>General</c:formatCode>
                <c:ptCount val="11"/>
                <c:pt idx="0">
                  <c:v>31.49</c:v>
                </c:pt>
                <c:pt idx="1">
                  <c:v>30.72</c:v>
                </c:pt>
                <c:pt idx="2">
                  <c:v>28.83</c:v>
                </c:pt>
                <c:pt idx="3">
                  <c:v>26.61</c:v>
                </c:pt>
                <c:pt idx="4">
                  <c:v>24.51</c:v>
                </c:pt>
                <c:pt idx="5">
                  <c:v>23.85</c:v>
                </c:pt>
                <c:pt idx="6">
                  <c:v>0</c:v>
                </c:pt>
                <c:pt idx="7">
                  <c:v>0</c:v>
                </c:pt>
                <c:pt idx="8">
                  <c:v>0</c:v>
                </c:pt>
                <c:pt idx="9">
                  <c:v>10</c:v>
                </c:pt>
                <c:pt idx="10">
                  <c:v>10</c:v>
                </c:pt>
              </c:numCache>
            </c:numRef>
          </c:val>
          <c:extLst>
            <c:ext xmlns:c16="http://schemas.microsoft.com/office/drawing/2014/chart" uri="{C3380CC4-5D6E-409C-BE32-E72D297353CC}">
              <c16:uniqueId val="{00000002-6FCE-49BD-B756-BF7DAA89ED7F}"/>
            </c:ext>
          </c:extLst>
        </c:ser>
        <c:dLbls>
          <c:dLblPos val="inEnd"/>
          <c:showLegendKey val="0"/>
          <c:showVal val="1"/>
          <c:showCatName val="0"/>
          <c:showSerName val="0"/>
          <c:showPercent val="0"/>
          <c:showBubbleSize val="0"/>
        </c:dLbls>
        <c:gapWidth val="100"/>
        <c:overlap val="-24"/>
        <c:axId val="737679248"/>
        <c:axId val="566031632"/>
      </c:barChart>
      <c:catAx>
        <c:axId val="737679248"/>
        <c:scaling>
          <c:orientation val="minMax"/>
        </c:scaling>
        <c:delete val="0"/>
        <c:axPos val="b"/>
        <c:numFmt formatCode="0" sourceLinked="0"/>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6031632"/>
        <c:crosses val="autoZero"/>
        <c:auto val="1"/>
        <c:lblAlgn val="ctr"/>
        <c:lblOffset val="100"/>
        <c:tickMarkSkip val="1"/>
        <c:noMultiLvlLbl val="0"/>
      </c:catAx>
      <c:valAx>
        <c:axId val="56603163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67924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'epa opis sulfur credits'!$I$40</c:f>
              <c:strCache>
                <c:ptCount val="1"/>
                <c:pt idx="0">
                  <c:v>Sulfur VWA</c:v>
                </c:pt>
              </c:strCache>
            </c:strRef>
          </c:tx>
          <c:spPr>
            <a:gradFill rotWithShape="1">
              <a:gsLst>
                <a:gs pos="0">
                  <a:schemeClr val="accent3">
                    <a:tint val="96000"/>
                    <a:satMod val="130000"/>
                    <a:lumMod val="114000"/>
                  </a:schemeClr>
                </a:gs>
                <a:gs pos="60000">
                  <a:schemeClr val="accent3">
                    <a:tint val="100000"/>
                    <a:satMod val="106000"/>
                    <a:lumMod val="110000"/>
                  </a:schemeClr>
                </a:gs>
                <a:gs pos="100000">
                  <a:schemeClr val="accent3"/>
                </a:gs>
              </a:gsLst>
              <a:lin ang="5400000" scaled="0"/>
            </a:gradFill>
            <a:ln>
              <a:noFill/>
            </a:ln>
            <a:effectLst/>
            <a:scene3d>
              <a:camera prst="orthographicFront">
                <a:rot lat="0" lon="0" rev="0"/>
              </a:camera>
              <a:lightRig rig="threePt" dir="t">
                <a:rot lat="0" lon="0" rev="4800000"/>
              </a:lightRig>
            </a:scene3d>
            <a:sp3d>
              <a:bevelT w="69850" h="31750"/>
            </a:sp3d>
          </c:spPr>
          <c:invertIfNegative val="0"/>
          <c:dPt>
            <c:idx val="6"/>
            <c:invertIfNegative val="0"/>
            <c:bubble3D val="0"/>
            <c:spPr>
              <a:solidFill>
                <a:schemeClr val="tx1"/>
              </a:solidFill>
              <a:ln>
                <a:noFill/>
              </a:ln>
              <a:effectLst/>
              <a:scene3d>
                <a:camera prst="orthographicFront">
                  <a:rot lat="0" lon="0" rev="0"/>
                </a:camera>
                <a:lightRig rig="threePt" dir="t">
                  <a:rot lat="0" lon="0" rev="4800000"/>
                </a:lightRig>
              </a:scene3d>
              <a:sp3d>
                <a:bevelT w="69850" h="31750"/>
              </a:sp3d>
            </c:spPr>
            <c:extLst>
              <c:ext xmlns:c16="http://schemas.microsoft.com/office/drawing/2014/chart" uri="{C3380CC4-5D6E-409C-BE32-E72D297353CC}">
                <c16:uniqueId val="{00000001-6FCE-49BD-B756-BF7DAA89ED7F}"/>
              </c:ext>
            </c:extLst>
          </c:dPt>
          <c:dPt>
            <c:idx val="7"/>
            <c:invertIfNegative val="0"/>
            <c:bubble3D val="0"/>
            <c:spPr>
              <a:solidFill>
                <a:schemeClr val="tx1"/>
              </a:solidFill>
              <a:ln>
                <a:noFill/>
              </a:ln>
              <a:effectLst/>
              <a:scene3d>
                <a:camera prst="orthographicFront">
                  <a:rot lat="0" lon="0" rev="0"/>
                </a:camera>
                <a:lightRig rig="threePt" dir="t">
                  <a:rot lat="0" lon="0" rev="4800000"/>
                </a:lightRig>
              </a:scene3d>
              <a:sp3d>
                <a:bevelT w="69850" h="31750"/>
              </a:sp3d>
            </c:spPr>
            <c:extLst>
              <c:ext xmlns:c16="http://schemas.microsoft.com/office/drawing/2014/chart" uri="{C3380CC4-5D6E-409C-BE32-E72D297353CC}">
                <c16:uniqueId val="{00000003-6FCE-49BD-B756-BF7DAA89ED7F}"/>
              </c:ext>
            </c:extLst>
          </c:dPt>
          <c:dPt>
            <c:idx val="8"/>
            <c:invertIfNegative val="0"/>
            <c:bubble3D val="0"/>
            <c:spPr>
              <a:solidFill>
                <a:schemeClr val="tx1"/>
              </a:solidFill>
              <a:ln>
                <a:noFill/>
              </a:ln>
              <a:effectLst/>
              <a:scene3d>
                <a:camera prst="orthographicFront">
                  <a:rot lat="0" lon="0" rev="0"/>
                </a:camera>
                <a:lightRig rig="threePt" dir="t">
                  <a:rot lat="0" lon="0" rev="4800000"/>
                </a:lightRig>
              </a:scene3d>
              <a:sp3d>
                <a:bevelT w="69850" h="31750"/>
              </a:sp3d>
            </c:spPr>
            <c:extLst>
              <c:ext xmlns:c16="http://schemas.microsoft.com/office/drawing/2014/chart" uri="{C3380CC4-5D6E-409C-BE32-E72D297353CC}">
                <c16:uniqueId val="{00000004-6FCE-49BD-B756-BF7DAA89ED7F}"/>
              </c:ext>
            </c:extLst>
          </c:dPt>
          <c:dLbls>
            <c:dLbl>
              <c:idx val="6"/>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6FCE-49BD-B756-BF7DAA89ED7F}"/>
                </c:ext>
              </c:extLst>
            </c:dLbl>
            <c:dLbl>
              <c:idx val="7"/>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6FCE-49BD-B756-BF7DAA89ED7F}"/>
                </c:ext>
              </c:extLst>
            </c:dLbl>
            <c:dLbl>
              <c:idx val="8"/>
              <c:numFmt formatCode="#,##0" sourceLinked="0"/>
              <c:spPr>
                <a:solidFill>
                  <a:schemeClr val="tx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6FCE-49BD-B756-BF7DAA89ED7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'epa opis sulfur credits'!$B$41:$B$51</c:f>
              <c:numCache>
                <c:formatCode>General</c:formatCode>
                <c:ptCount val="11"/>
                <c:pt idx="0">
                  <c:v>2011</c:v>
                </c:pt>
                <c:pt idx="1">
                  <c:v>2012</c:v>
                </c:pt>
                <c:pt idx="2">
                  <c:v>2013</c:v>
                </c:pt>
                <c:pt idx="3">
                  <c:v>2014</c:v>
                </c:pt>
                <c:pt idx="4">
                  <c:v>2015</c:v>
                </c:pt>
                <c:pt idx="5">
                  <c:v>2016</c:v>
                </c:pt>
                <c:pt idx="6">
                  <c:v>2017</c:v>
                </c:pt>
                <c:pt idx="7">
                  <c:v>2018</c:v>
                </c:pt>
                <c:pt idx="8">
                  <c:v>2019</c:v>
                </c:pt>
                <c:pt idx="9">
                  <c:v>2020</c:v>
                </c:pt>
                <c:pt idx="10">
                  <c:v>2021</c:v>
                </c:pt>
              </c:numCache>
            </c:numRef>
          </c:cat>
          <c:val>
            <c:numRef>
              <c:f>'epa opis sulfur credits'!$I$41:$I$51</c:f>
              <c:numCache>
                <c:formatCode>General</c:formatCode>
                <c:ptCount val="11"/>
                <c:pt idx="0">
                  <c:v>31.49</c:v>
                </c:pt>
                <c:pt idx="1">
                  <c:v>30.72</c:v>
                </c:pt>
                <c:pt idx="2">
                  <c:v>28.83</c:v>
                </c:pt>
                <c:pt idx="3">
                  <c:v>26.61</c:v>
                </c:pt>
                <c:pt idx="4">
                  <c:v>24.51</c:v>
                </c:pt>
                <c:pt idx="5">
                  <c:v>23.85</c:v>
                </c:pt>
                <c:pt idx="6">
                  <c:v>21.2</c:v>
                </c:pt>
                <c:pt idx="7">
                  <c:v>20.5</c:v>
                </c:pt>
                <c:pt idx="8">
                  <c:v>17.5</c:v>
                </c:pt>
                <c:pt idx="9">
                  <c:v>10</c:v>
                </c:pt>
                <c:pt idx="10">
                  <c:v>10</c:v>
                </c:pt>
              </c:numCache>
            </c:numRef>
          </c:val>
          <c:extLst>
            <c:ext xmlns:c16="http://schemas.microsoft.com/office/drawing/2014/chart" uri="{C3380CC4-5D6E-409C-BE32-E72D297353CC}">
              <c16:uniqueId val="{00000002-6FCE-49BD-B756-BF7DAA89ED7F}"/>
            </c:ext>
          </c:extLst>
        </c:ser>
        <c:dLbls>
          <c:dLblPos val="inEnd"/>
          <c:showLegendKey val="0"/>
          <c:showVal val="1"/>
          <c:showCatName val="0"/>
          <c:showSerName val="0"/>
          <c:showPercent val="0"/>
          <c:showBubbleSize val="0"/>
        </c:dLbls>
        <c:gapWidth val="100"/>
        <c:overlap val="-24"/>
        <c:axId val="737679248"/>
        <c:axId val="566031632"/>
      </c:barChart>
      <c:catAx>
        <c:axId val="737679248"/>
        <c:scaling>
          <c:orientation val="minMax"/>
        </c:scaling>
        <c:delete val="0"/>
        <c:axPos val="b"/>
        <c:numFmt formatCode="0" sourceLinked="0"/>
        <c:majorTickMark val="none"/>
        <c:minorTickMark val="none"/>
        <c:tickLblPos val="nextTo"/>
        <c:spPr>
          <a:noFill/>
          <a:ln w="12700" cap="flat" cmpd="sng" algn="ctr">
            <a:no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6031632"/>
        <c:crosses val="autoZero"/>
        <c:auto val="1"/>
        <c:lblAlgn val="ctr"/>
        <c:lblOffset val="100"/>
        <c:tickMarkSkip val="1"/>
        <c:noMultiLvlLbl val="0"/>
      </c:catAx>
      <c:valAx>
        <c:axId val="566031632"/>
        <c:scaling>
          <c:orientation val="minMax"/>
        </c:scaling>
        <c:delete val="0"/>
        <c:axPos val="l"/>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679248"/>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'octane delta'!$B$14:$B$22</cx:f>
        <cx:lvl ptCount="9">
          <cx:pt idx="0">olefins</cx:pt>
          <cx:pt idx="1">n-paraffins</cx:pt>
          <cx:pt idx="2">iso-paraffins</cx:pt>
          <cx:pt idx="3">naphthenes</cx:pt>
          <cx:pt idx="4">aromatics</cx:pt>
          <cx:pt idx="5">unknowns</cx:pt>
          <cx:pt idx="6">C14+</cx:pt>
          <cx:pt idx="7">oxygenates</cx:pt>
          <cx:pt idx="8">total</cx:pt>
        </cx:lvl>
      </cx:strDim>
      <cx:numDim type="val">
        <cx:f>'octane delta'!$E$14:$E$22</cx:f>
        <cx:lvl ptCount="9" formatCode="0.0">
          <cx:pt idx="0">-17.300315736196939</cx:pt>
          <cx:pt idx="1">0.49941609571445489</cx:pt>
          <cx:pt idx="2">6.8169592586851318</cx:pt>
          <cx:pt idx="3">2.0952105055187809</cx:pt>
          <cx:pt idx="4">1.1162504590738853</cx:pt>
          <cx:pt idx="5">-0.50079278427491969</cx:pt>
          <cx:pt idx="6">0</cx:pt>
          <cx:pt idx="7">0</cx:pt>
          <cx:pt idx="8">-7.2732722014796067</cx:pt>
        </cx:lvl>
      </cx:numDim>
    </cx:data>
  </cx:chartData>
  <cx:chart>
    <cx:title pos="t" align="ctr" overlay="0">
      <cx:tx>
        <cx:rich>
          <a:bodyPr spcFirstLastPara="1" vertOverflow="ellipsis" horzOverflow="overflow" wrap="square" lIns="0" tIns="0" rIns="0" bIns="0" anchor="ctr" anchorCtr="1"/>
          <a:lstStyle/>
          <a:p>
            <a:pPr algn="ctr" rtl="0">
              <a:defRPr>
                <a:solidFill>
                  <a:schemeClr val="tx1"/>
                </a:solidFill>
              </a:defRPr>
            </a:pPr>
            <a:r>
              <a:rPr lang="en-US" sz="1800" b="1" i="0" u="none" strike="noStrike" baseline="0">
                <a:solidFill>
                  <a:schemeClr val="tx1"/>
                </a:solidFill>
                <a:latin typeface="Calibri" panose="020F0502020204030204"/>
              </a:rPr>
              <a:t>Hoekstra Performance Curve model</a:t>
            </a:r>
          </a:p>
          <a:p>
            <a:pPr algn="ctr" rtl="0">
              <a:defRPr>
                <a:solidFill>
                  <a:schemeClr val="tx1"/>
                </a:solidFill>
              </a:defRPr>
            </a:pPr>
            <a:r>
              <a:rPr lang="en-US" sz="1800" b="1" i="0" u="none" strike="noStrike" baseline="0">
                <a:solidFill>
                  <a:schemeClr val="tx1"/>
                </a:solidFill>
                <a:latin typeface="Calibri" panose="020F0502020204030204"/>
              </a:rPr>
              <a:t>RON octane impact chart</a:t>
            </a:r>
          </a:p>
        </cx:rich>
      </cx:tx>
    </cx:title>
    <cx:plotArea>
      <cx:plotAreaRegion>
        <cx:plotSurface>
          <cx:spPr>
            <a:ln>
              <a:solidFill>
                <a:schemeClr val="tx1"/>
              </a:solidFill>
            </a:ln>
          </cx:spPr>
        </cx:plotSurface>
        <cx:series layoutId="waterfall" uniqueId="{61E95BD1-6FD5-4BD5-A02A-5738C0FD71D9}">
          <cx:spPr>
            <a:ln>
              <a:solidFill>
                <a:sysClr val="windowText" lastClr="000000"/>
              </a:solidFill>
            </a:ln>
          </cx:spPr>
          <cx:dataPt idx="0">
            <cx:spPr>
              <a:solidFill>
                <a:srgbClr val="FF0000"/>
              </a:solidFill>
              <a:ln>
                <a:noFill/>
              </a:ln>
            </cx:spPr>
          </cx:dataPt>
          <cx:dataPt idx="1">
            <cx:spPr>
              <a:solidFill>
                <a:srgbClr val="92D050"/>
              </a:solidFill>
              <a:ln>
                <a:noFill/>
              </a:ln>
            </cx:spPr>
          </cx:dataPt>
          <cx:dataPt idx="2">
            <cx:spPr>
              <a:solidFill>
                <a:srgbClr val="92D050"/>
              </a:solidFill>
              <a:ln>
                <a:noFill/>
              </a:ln>
            </cx:spPr>
          </cx:dataPt>
          <cx:dataPt idx="3">
            <cx:spPr>
              <a:solidFill>
                <a:srgbClr val="92D050"/>
              </a:solidFill>
              <a:ln>
                <a:noFill/>
              </a:ln>
            </cx:spPr>
          </cx:dataPt>
          <cx:dataPt idx="4">
            <cx:spPr>
              <a:solidFill>
                <a:srgbClr val="92D050"/>
              </a:solidFill>
              <a:ln>
                <a:noFill/>
              </a:ln>
            </cx:spPr>
          </cx:dataPt>
          <cx:dataPt idx="5">
            <cx:spPr>
              <a:solidFill>
                <a:srgbClr val="FF0000"/>
              </a:solidFill>
              <a:ln>
                <a:noFill/>
              </a:ln>
            </cx:spPr>
          </cx:dataPt>
          <cx:dataPt idx="6">
            <cx:spPr>
              <a:ln>
                <a:noFill/>
              </a:ln>
            </cx:spPr>
          </cx:dataPt>
          <cx:dataPt idx="7">
            <cx:spPr>
              <a:ln>
                <a:noFill/>
              </a:ln>
            </cx:spPr>
          </cx:dataPt>
          <cx:dataPt idx="8">
            <cx:spPr>
              <a:solidFill>
                <a:srgbClr val="FF0000"/>
              </a:solidFill>
              <a:ln>
                <a:noFill/>
              </a:ln>
            </cx:spPr>
          </cx:dataPt>
          <cx:dataLabels>
            <cx:txPr>
              <a:bodyPr spcFirstLastPara="1" vertOverflow="ellipsis" horzOverflow="overflow" wrap="square" lIns="0" tIns="0" rIns="0" bIns="0" anchor="ctr" anchorCtr="1"/>
              <a:lstStyle/>
              <a:p>
                <a:pPr algn="ctr" rtl="0">
                  <a:defRPr sz="1600">
                    <a:solidFill>
                      <a:schemeClr val="tx1"/>
                    </a:solidFill>
                  </a:defRPr>
                </a:pPr>
                <a:endParaRPr lang="en-US" sz="1600" b="0" i="0" u="none" strike="noStrike" baseline="0">
                  <a:solidFill>
                    <a:schemeClr val="tx1"/>
                  </a:solidFill>
                  <a:latin typeface="Calibri" panose="020F0502020204030204"/>
                </a:endParaRPr>
              </a:p>
            </cx:txPr>
          </cx:dataLabels>
          <cx:dataId val="0"/>
          <cx:layoutPr>
            <cx:subtotals>
              <cx:idx val="8"/>
            </cx:subtotals>
          </cx:layoutPr>
        </cx:series>
      </cx:plotAreaRegion>
      <cx:axis id="0">
        <cx:catScaling gapWidth="0.5"/>
        <cx:tickLabels/>
        <cx:txPr>
          <a:bodyPr spcFirstLastPara="1" vertOverflow="ellipsis" horzOverflow="overflow" wrap="square" lIns="0" tIns="0" rIns="0" bIns="0" anchor="ctr" anchorCtr="1"/>
          <a:lstStyle/>
          <a:p>
            <a:pPr algn="ctr" rtl="0">
              <a:defRPr sz="1600">
                <a:solidFill>
                  <a:schemeClr val="tx1"/>
                </a:solidFill>
              </a:defRPr>
            </a:pPr>
            <a:endParaRPr lang="en-US" sz="1600" b="0" i="0" u="none" strike="noStrike" baseline="0">
              <a:solidFill>
                <a:schemeClr val="tx1"/>
              </a:solidFill>
              <a:latin typeface="Calibri" panose="020F0502020204030204"/>
            </a:endParaRPr>
          </a:p>
        </cx:txPr>
      </cx:axis>
      <cx:axis id="1">
        <cx:valScaling/>
        <cx:title>
          <cx:tx>
            <cx:rich>
              <a:bodyPr spcFirstLastPara="1" vertOverflow="ellipsis" horzOverflow="overflow" wrap="square" lIns="0" tIns="0" rIns="0" bIns="0" anchor="ctr" anchorCtr="1"/>
              <a:lstStyle/>
              <a:p>
                <a:pPr algn="ctr" rtl="0">
                  <a:defRPr sz="1600">
                    <a:solidFill>
                      <a:schemeClr val="tx1"/>
                    </a:solidFill>
                  </a:defRPr>
                </a:pPr>
                <a:r>
                  <a:rPr lang="en-US" sz="1600" b="0" i="0" u="none" strike="noStrike" baseline="0">
                    <a:solidFill>
                      <a:schemeClr val="tx1"/>
                    </a:solidFill>
                    <a:latin typeface="Grotesque" panose="020B0504020202020204" pitchFamily="34" charset="0"/>
                  </a:rPr>
                  <a:t>∆</a:t>
                </a:r>
                <a:r>
                  <a:rPr lang="en-US" sz="1600" b="0" i="0" u="none" strike="noStrike" baseline="0">
                    <a:solidFill>
                      <a:schemeClr val="tx1"/>
                    </a:solidFill>
                    <a:latin typeface="Calibri" panose="020F0502020204030204"/>
                  </a:rPr>
                  <a:t> RON</a:t>
                </a:r>
              </a:p>
            </cx:rich>
          </cx:tx>
        </cx:title>
        <cx:tickLabels/>
        <cx:numFmt formatCode="0" sourceLinked="0"/>
        <cx:txPr>
          <a:bodyPr spcFirstLastPara="1" vertOverflow="ellipsis" horzOverflow="overflow" wrap="square" lIns="0" tIns="0" rIns="0" bIns="0" anchor="ctr" anchorCtr="1"/>
          <a:lstStyle/>
          <a:p>
            <a:pPr algn="ctr" rtl="0">
              <a:defRPr sz="1600">
                <a:solidFill>
                  <a:schemeClr val="tx1"/>
                </a:solidFill>
              </a:defRPr>
            </a:pPr>
            <a:endParaRPr lang="en-US" sz="1600" b="0" i="0" u="none" strike="noStrike" baseline="0">
              <a:solidFill>
                <a:schemeClr val="tx1"/>
              </a:solidFill>
              <a:latin typeface="Calibri" panose="020F0502020204030204"/>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F37FCF-1F8D-4E46-BBBD-B371D59F8280}"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4F8FEC53-CF9F-4782-8ADD-287C52694EC2}">
      <dgm:prSet phldrT="[Text]"/>
      <dgm:spPr/>
      <dgm:t>
        <a:bodyPr/>
        <a:lstStyle/>
        <a:p>
          <a:r>
            <a:rPr lang="en-US" dirty="0"/>
            <a:t>Blood </a:t>
          </a:r>
        </a:p>
        <a:p>
          <a:r>
            <a:rPr lang="en-US" dirty="0"/>
            <a:t>test</a:t>
          </a:r>
        </a:p>
      </dgm:t>
    </dgm:pt>
    <dgm:pt modelId="{BFA6522E-26EE-4829-9353-9A390D683ECA}" type="parTrans" cxnId="{40BF46B1-5A97-4401-BA30-F769C78DB700}">
      <dgm:prSet/>
      <dgm:spPr/>
      <dgm:t>
        <a:bodyPr/>
        <a:lstStyle/>
        <a:p>
          <a:endParaRPr lang="en-US"/>
        </a:p>
      </dgm:t>
    </dgm:pt>
    <dgm:pt modelId="{AD38655C-02FF-47CE-82C8-598B556C80FF}" type="sibTrans" cxnId="{40BF46B1-5A97-4401-BA30-F769C78DB700}">
      <dgm:prSet/>
      <dgm:spPr/>
      <dgm:t>
        <a:bodyPr/>
        <a:lstStyle/>
        <a:p>
          <a:endParaRPr lang="en-US"/>
        </a:p>
      </dgm:t>
    </dgm:pt>
    <dgm:pt modelId="{E25D5E66-BC5E-4C09-BB0B-F6B2823AD3E5}">
      <dgm:prSet phldrT="[Text]"/>
      <dgm:spPr/>
      <dgm:t>
        <a:bodyPr/>
        <a:lstStyle/>
        <a:p>
          <a:r>
            <a:rPr lang="en-US" dirty="0"/>
            <a:t>10 numbers</a:t>
          </a:r>
        </a:p>
      </dgm:t>
    </dgm:pt>
    <dgm:pt modelId="{4E44A759-37D5-4693-A2B1-543EDD7D1C89}" type="parTrans" cxnId="{5F19350A-5433-43A8-93C8-D9E400359511}">
      <dgm:prSet/>
      <dgm:spPr/>
      <dgm:t>
        <a:bodyPr/>
        <a:lstStyle/>
        <a:p>
          <a:endParaRPr lang="en-US"/>
        </a:p>
      </dgm:t>
    </dgm:pt>
    <dgm:pt modelId="{2F2B94BE-12A9-4883-8C2C-E784627D36CF}" type="sibTrans" cxnId="{5F19350A-5433-43A8-93C8-D9E400359511}">
      <dgm:prSet/>
      <dgm:spPr/>
      <dgm:t>
        <a:bodyPr/>
        <a:lstStyle/>
        <a:p>
          <a:endParaRPr lang="en-US"/>
        </a:p>
      </dgm:t>
    </dgm:pt>
    <dgm:pt modelId="{0F17611F-8343-4FD4-A62B-8D7EC0F5131C}">
      <dgm:prSet phldrT="[Text]"/>
      <dgm:spPr/>
      <dgm:t>
        <a:bodyPr/>
        <a:lstStyle/>
        <a:p>
          <a:r>
            <a:rPr lang="en-US" dirty="0"/>
            <a:t>Olefins model </a:t>
          </a:r>
        </a:p>
        <a:p>
          <a:r>
            <a:rPr lang="en-US" dirty="0"/>
            <a:t>Octane model</a:t>
          </a:r>
        </a:p>
      </dgm:t>
    </dgm:pt>
    <dgm:pt modelId="{052DE6EA-0EFD-47B2-BDC9-B0C5C54BB4C7}" type="parTrans" cxnId="{E7590D6E-6E3F-4443-A58E-63BB9490BFA8}">
      <dgm:prSet/>
      <dgm:spPr/>
      <dgm:t>
        <a:bodyPr/>
        <a:lstStyle/>
        <a:p>
          <a:endParaRPr lang="en-US"/>
        </a:p>
      </dgm:t>
    </dgm:pt>
    <dgm:pt modelId="{95995547-D31B-4E8F-998A-027D9602086A}" type="sibTrans" cxnId="{E7590D6E-6E3F-4443-A58E-63BB9490BFA8}">
      <dgm:prSet/>
      <dgm:spPr/>
      <dgm:t>
        <a:bodyPr/>
        <a:lstStyle/>
        <a:p>
          <a:endParaRPr lang="en-US"/>
        </a:p>
      </dgm:t>
    </dgm:pt>
    <dgm:pt modelId="{9C994A07-B28D-49C6-BB23-8D17D16E96E1}">
      <dgm:prSet phldrT="[Text]"/>
      <dgm:spPr/>
      <dgm:t>
        <a:bodyPr/>
        <a:lstStyle/>
        <a:p>
          <a:endParaRPr lang="en-US" dirty="0"/>
        </a:p>
      </dgm:t>
    </dgm:pt>
    <dgm:pt modelId="{D8598837-0F26-44FC-8D1C-3E363701AA78}" type="parTrans" cxnId="{562789F7-8189-4EA5-9AB9-696E368B7888}">
      <dgm:prSet/>
      <dgm:spPr/>
      <dgm:t>
        <a:bodyPr/>
        <a:lstStyle/>
        <a:p>
          <a:endParaRPr lang="en-US"/>
        </a:p>
      </dgm:t>
    </dgm:pt>
    <dgm:pt modelId="{3D42BF3A-900C-4BA1-BF59-BE4528D85B64}" type="sibTrans" cxnId="{562789F7-8189-4EA5-9AB9-696E368B7888}">
      <dgm:prSet/>
      <dgm:spPr/>
      <dgm:t>
        <a:bodyPr/>
        <a:lstStyle/>
        <a:p>
          <a:endParaRPr lang="en-US"/>
        </a:p>
      </dgm:t>
    </dgm:pt>
    <dgm:pt modelId="{F9BA5014-3F58-4D0C-8142-2DE706C9B621}" type="pres">
      <dgm:prSet presAssocID="{5BF37FCF-1F8D-4E46-BBBD-B371D59F8280}" presName="diagram" presStyleCnt="0">
        <dgm:presLayoutVars>
          <dgm:dir/>
          <dgm:resizeHandles val="exact"/>
        </dgm:presLayoutVars>
      </dgm:prSet>
      <dgm:spPr/>
    </dgm:pt>
    <dgm:pt modelId="{1266CD43-3A65-4FE4-9688-365E537DF0CC}" type="pres">
      <dgm:prSet presAssocID="{4F8FEC53-CF9F-4782-8ADD-287C52694EC2}" presName="node" presStyleLbl="node1" presStyleIdx="0" presStyleCnt="4">
        <dgm:presLayoutVars>
          <dgm:bulletEnabled val="1"/>
        </dgm:presLayoutVars>
      </dgm:prSet>
      <dgm:spPr/>
    </dgm:pt>
    <dgm:pt modelId="{6A825E84-3F94-4165-83F7-4F9B41851EF1}" type="pres">
      <dgm:prSet presAssocID="{AD38655C-02FF-47CE-82C8-598B556C80FF}" presName="sibTrans" presStyleLbl="sibTrans2D1" presStyleIdx="0" presStyleCnt="3"/>
      <dgm:spPr/>
    </dgm:pt>
    <dgm:pt modelId="{ECCFB86B-B03E-49AA-B545-C04C813246A4}" type="pres">
      <dgm:prSet presAssocID="{AD38655C-02FF-47CE-82C8-598B556C80FF}" presName="connectorText" presStyleLbl="sibTrans2D1" presStyleIdx="0" presStyleCnt="3"/>
      <dgm:spPr/>
    </dgm:pt>
    <dgm:pt modelId="{71A796FE-2B70-46EE-BF1D-8A73A3D3A6C6}" type="pres">
      <dgm:prSet presAssocID="{E25D5E66-BC5E-4C09-BB0B-F6B2823AD3E5}" presName="node" presStyleLbl="node1" presStyleIdx="1" presStyleCnt="4">
        <dgm:presLayoutVars>
          <dgm:bulletEnabled val="1"/>
        </dgm:presLayoutVars>
      </dgm:prSet>
      <dgm:spPr/>
    </dgm:pt>
    <dgm:pt modelId="{B08D2826-A491-451E-A558-4DF018506734}" type="pres">
      <dgm:prSet presAssocID="{2F2B94BE-12A9-4883-8C2C-E784627D36CF}" presName="sibTrans" presStyleLbl="sibTrans2D1" presStyleIdx="1" presStyleCnt="3"/>
      <dgm:spPr/>
    </dgm:pt>
    <dgm:pt modelId="{E615B306-8006-4A65-8C15-D5331754BB45}" type="pres">
      <dgm:prSet presAssocID="{2F2B94BE-12A9-4883-8C2C-E784627D36CF}" presName="connectorText" presStyleLbl="sibTrans2D1" presStyleIdx="1" presStyleCnt="3"/>
      <dgm:spPr/>
    </dgm:pt>
    <dgm:pt modelId="{01885CC7-8B70-475A-BD30-6CEAAEC47289}" type="pres">
      <dgm:prSet presAssocID="{0F17611F-8343-4FD4-A62B-8D7EC0F5131C}" presName="node" presStyleLbl="node1" presStyleIdx="2" presStyleCnt="4">
        <dgm:presLayoutVars>
          <dgm:bulletEnabled val="1"/>
        </dgm:presLayoutVars>
      </dgm:prSet>
      <dgm:spPr/>
    </dgm:pt>
    <dgm:pt modelId="{24F6AC24-6B2A-4A12-9083-06F7A068D30A}" type="pres">
      <dgm:prSet presAssocID="{95995547-D31B-4E8F-998A-027D9602086A}" presName="sibTrans" presStyleLbl="sibTrans2D1" presStyleIdx="2" presStyleCnt="3"/>
      <dgm:spPr/>
    </dgm:pt>
    <dgm:pt modelId="{27DA3F8A-F0D1-474D-86C8-34C308F4A274}" type="pres">
      <dgm:prSet presAssocID="{95995547-D31B-4E8F-998A-027D9602086A}" presName="connectorText" presStyleLbl="sibTrans2D1" presStyleIdx="2" presStyleCnt="3"/>
      <dgm:spPr/>
    </dgm:pt>
    <dgm:pt modelId="{AA70CEBB-2B37-4411-9925-29D730871669}" type="pres">
      <dgm:prSet presAssocID="{9C994A07-B28D-49C6-BB23-8D17D16E96E1}" presName="node" presStyleLbl="node1" presStyleIdx="3" presStyleCnt="4">
        <dgm:presLayoutVars>
          <dgm:bulletEnabled val="1"/>
        </dgm:presLayoutVars>
      </dgm:prSet>
      <dgm:spPr/>
    </dgm:pt>
  </dgm:ptLst>
  <dgm:cxnLst>
    <dgm:cxn modelId="{43A25B05-B181-4B70-B76D-87C0BA86E65B}" type="presOf" srcId="{9C994A07-B28D-49C6-BB23-8D17D16E96E1}" destId="{AA70CEBB-2B37-4411-9925-29D730871669}" srcOrd="0" destOrd="0" presId="urn:microsoft.com/office/officeart/2005/8/layout/process5"/>
    <dgm:cxn modelId="{DBD0E607-646B-47C8-B31B-B0B7961FDF5B}" type="presOf" srcId="{AD38655C-02FF-47CE-82C8-598B556C80FF}" destId="{ECCFB86B-B03E-49AA-B545-C04C813246A4}" srcOrd="1" destOrd="0" presId="urn:microsoft.com/office/officeart/2005/8/layout/process5"/>
    <dgm:cxn modelId="{5F19350A-5433-43A8-93C8-D9E400359511}" srcId="{5BF37FCF-1F8D-4E46-BBBD-B371D59F8280}" destId="{E25D5E66-BC5E-4C09-BB0B-F6B2823AD3E5}" srcOrd="1" destOrd="0" parTransId="{4E44A759-37D5-4693-A2B1-543EDD7D1C89}" sibTransId="{2F2B94BE-12A9-4883-8C2C-E784627D36CF}"/>
    <dgm:cxn modelId="{94A7DD10-AF56-4C90-A2A1-3A7A00A1026A}" type="presOf" srcId="{95995547-D31B-4E8F-998A-027D9602086A}" destId="{24F6AC24-6B2A-4A12-9083-06F7A068D30A}" srcOrd="0" destOrd="0" presId="urn:microsoft.com/office/officeart/2005/8/layout/process5"/>
    <dgm:cxn modelId="{E7590D6E-6E3F-4443-A58E-63BB9490BFA8}" srcId="{5BF37FCF-1F8D-4E46-BBBD-B371D59F8280}" destId="{0F17611F-8343-4FD4-A62B-8D7EC0F5131C}" srcOrd="2" destOrd="0" parTransId="{052DE6EA-0EFD-47B2-BDC9-B0C5C54BB4C7}" sibTransId="{95995547-D31B-4E8F-998A-027D9602086A}"/>
    <dgm:cxn modelId="{642AC571-AC8A-4B4E-BB21-911CFCAA37B1}" type="presOf" srcId="{0F17611F-8343-4FD4-A62B-8D7EC0F5131C}" destId="{01885CC7-8B70-475A-BD30-6CEAAEC47289}" srcOrd="0" destOrd="0" presId="urn:microsoft.com/office/officeart/2005/8/layout/process5"/>
    <dgm:cxn modelId="{170C1395-DC66-4E63-9D10-FCAE101554F1}" type="presOf" srcId="{5BF37FCF-1F8D-4E46-BBBD-B371D59F8280}" destId="{F9BA5014-3F58-4D0C-8142-2DE706C9B621}" srcOrd="0" destOrd="0" presId="urn:microsoft.com/office/officeart/2005/8/layout/process5"/>
    <dgm:cxn modelId="{F9F758A0-5280-4182-9DC1-9F3D8EDA3DC2}" type="presOf" srcId="{4F8FEC53-CF9F-4782-8ADD-287C52694EC2}" destId="{1266CD43-3A65-4FE4-9688-365E537DF0CC}" srcOrd="0" destOrd="0" presId="urn:microsoft.com/office/officeart/2005/8/layout/process5"/>
    <dgm:cxn modelId="{C4DF8FAD-ADD3-45BC-AB34-B02ACF5DCB23}" type="presOf" srcId="{95995547-D31B-4E8F-998A-027D9602086A}" destId="{27DA3F8A-F0D1-474D-86C8-34C308F4A274}" srcOrd="1" destOrd="0" presId="urn:microsoft.com/office/officeart/2005/8/layout/process5"/>
    <dgm:cxn modelId="{40BF46B1-5A97-4401-BA30-F769C78DB700}" srcId="{5BF37FCF-1F8D-4E46-BBBD-B371D59F8280}" destId="{4F8FEC53-CF9F-4782-8ADD-287C52694EC2}" srcOrd="0" destOrd="0" parTransId="{BFA6522E-26EE-4829-9353-9A390D683ECA}" sibTransId="{AD38655C-02FF-47CE-82C8-598B556C80FF}"/>
    <dgm:cxn modelId="{9DE761BE-9200-427E-89D0-F5FAAE3C2CE7}" type="presOf" srcId="{E25D5E66-BC5E-4C09-BB0B-F6B2823AD3E5}" destId="{71A796FE-2B70-46EE-BF1D-8A73A3D3A6C6}" srcOrd="0" destOrd="0" presId="urn:microsoft.com/office/officeart/2005/8/layout/process5"/>
    <dgm:cxn modelId="{A635ECE3-3C74-442E-B664-95203FABD826}" type="presOf" srcId="{2F2B94BE-12A9-4883-8C2C-E784627D36CF}" destId="{E615B306-8006-4A65-8C15-D5331754BB45}" srcOrd="1" destOrd="0" presId="urn:microsoft.com/office/officeart/2005/8/layout/process5"/>
    <dgm:cxn modelId="{114EECEA-2467-4E4C-B4DD-2B5C9013D392}" type="presOf" srcId="{2F2B94BE-12A9-4883-8C2C-E784627D36CF}" destId="{B08D2826-A491-451E-A558-4DF018506734}" srcOrd="0" destOrd="0" presId="urn:microsoft.com/office/officeart/2005/8/layout/process5"/>
    <dgm:cxn modelId="{0FA781EE-7011-43D8-8800-9B61A9E31647}" type="presOf" srcId="{AD38655C-02FF-47CE-82C8-598B556C80FF}" destId="{6A825E84-3F94-4165-83F7-4F9B41851EF1}" srcOrd="0" destOrd="0" presId="urn:microsoft.com/office/officeart/2005/8/layout/process5"/>
    <dgm:cxn modelId="{562789F7-8189-4EA5-9AB9-696E368B7888}" srcId="{5BF37FCF-1F8D-4E46-BBBD-B371D59F8280}" destId="{9C994A07-B28D-49C6-BB23-8D17D16E96E1}" srcOrd="3" destOrd="0" parTransId="{D8598837-0F26-44FC-8D1C-3E363701AA78}" sibTransId="{3D42BF3A-900C-4BA1-BF59-BE4528D85B64}"/>
    <dgm:cxn modelId="{7D2EB501-6B29-419D-BC11-BAFB0444A648}" type="presParOf" srcId="{F9BA5014-3F58-4D0C-8142-2DE706C9B621}" destId="{1266CD43-3A65-4FE4-9688-365E537DF0CC}" srcOrd="0" destOrd="0" presId="urn:microsoft.com/office/officeart/2005/8/layout/process5"/>
    <dgm:cxn modelId="{8800DEB4-C45D-4D20-B11A-BF33EDE4592A}" type="presParOf" srcId="{F9BA5014-3F58-4D0C-8142-2DE706C9B621}" destId="{6A825E84-3F94-4165-83F7-4F9B41851EF1}" srcOrd="1" destOrd="0" presId="urn:microsoft.com/office/officeart/2005/8/layout/process5"/>
    <dgm:cxn modelId="{27CE66D7-2FCF-479F-93C5-46C9516297E7}" type="presParOf" srcId="{6A825E84-3F94-4165-83F7-4F9B41851EF1}" destId="{ECCFB86B-B03E-49AA-B545-C04C813246A4}" srcOrd="0" destOrd="0" presId="urn:microsoft.com/office/officeart/2005/8/layout/process5"/>
    <dgm:cxn modelId="{C482D58A-7B2A-468F-ACDE-E55FEB156E15}" type="presParOf" srcId="{F9BA5014-3F58-4D0C-8142-2DE706C9B621}" destId="{71A796FE-2B70-46EE-BF1D-8A73A3D3A6C6}" srcOrd="2" destOrd="0" presId="urn:microsoft.com/office/officeart/2005/8/layout/process5"/>
    <dgm:cxn modelId="{E1EEC224-79EA-4E05-B982-A3E11DA99B7B}" type="presParOf" srcId="{F9BA5014-3F58-4D0C-8142-2DE706C9B621}" destId="{B08D2826-A491-451E-A558-4DF018506734}" srcOrd="3" destOrd="0" presId="urn:microsoft.com/office/officeart/2005/8/layout/process5"/>
    <dgm:cxn modelId="{FF69D5CD-61EE-46D3-9F50-B336E5531B66}" type="presParOf" srcId="{B08D2826-A491-451E-A558-4DF018506734}" destId="{E615B306-8006-4A65-8C15-D5331754BB45}" srcOrd="0" destOrd="0" presId="urn:microsoft.com/office/officeart/2005/8/layout/process5"/>
    <dgm:cxn modelId="{EFF04263-21DD-4705-838B-DED237896897}" type="presParOf" srcId="{F9BA5014-3F58-4D0C-8142-2DE706C9B621}" destId="{01885CC7-8B70-475A-BD30-6CEAAEC47289}" srcOrd="4" destOrd="0" presId="urn:microsoft.com/office/officeart/2005/8/layout/process5"/>
    <dgm:cxn modelId="{7FB36C7C-5C9D-4BA1-B6E6-632EBE92B7AE}" type="presParOf" srcId="{F9BA5014-3F58-4D0C-8142-2DE706C9B621}" destId="{24F6AC24-6B2A-4A12-9083-06F7A068D30A}" srcOrd="5" destOrd="0" presId="urn:microsoft.com/office/officeart/2005/8/layout/process5"/>
    <dgm:cxn modelId="{C5662080-D707-4421-BB5C-833F8BE0A05E}" type="presParOf" srcId="{24F6AC24-6B2A-4A12-9083-06F7A068D30A}" destId="{27DA3F8A-F0D1-474D-86C8-34C308F4A274}" srcOrd="0" destOrd="0" presId="urn:microsoft.com/office/officeart/2005/8/layout/process5"/>
    <dgm:cxn modelId="{2FA6112E-E991-4312-BBEA-BD5EDA2D5ABC}" type="presParOf" srcId="{F9BA5014-3F58-4D0C-8142-2DE706C9B621}" destId="{AA70CEBB-2B37-4411-9925-29D730871669}" srcOrd="6"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6CD43-3A65-4FE4-9688-365E537DF0CC}">
      <dsp:nvSpPr>
        <dsp:cNvPr id="0" name=""/>
        <dsp:cNvSpPr/>
      </dsp:nvSpPr>
      <dsp:spPr>
        <a:xfrm>
          <a:off x="1130" y="754"/>
          <a:ext cx="2411730" cy="14470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Blood </a:t>
          </a:r>
        </a:p>
        <a:p>
          <a:pPr marL="0" lvl="0" indent="0" algn="ctr" defTabSz="1155700">
            <a:lnSpc>
              <a:spcPct val="90000"/>
            </a:lnSpc>
            <a:spcBef>
              <a:spcPct val="0"/>
            </a:spcBef>
            <a:spcAft>
              <a:spcPct val="35000"/>
            </a:spcAft>
            <a:buNone/>
          </a:pPr>
          <a:r>
            <a:rPr lang="en-US" sz="2600" kern="1200" dirty="0"/>
            <a:t>test</a:t>
          </a:r>
        </a:p>
      </dsp:txBody>
      <dsp:txXfrm>
        <a:off x="43512" y="43136"/>
        <a:ext cx="2326966" cy="1362274"/>
      </dsp:txXfrm>
    </dsp:sp>
    <dsp:sp modelId="{6A825E84-3F94-4165-83F7-4F9B41851EF1}">
      <dsp:nvSpPr>
        <dsp:cNvPr id="0" name=""/>
        <dsp:cNvSpPr/>
      </dsp:nvSpPr>
      <dsp:spPr>
        <a:xfrm>
          <a:off x="2625093" y="425218"/>
          <a:ext cx="511286" cy="5981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2625093" y="544840"/>
        <a:ext cx="357900" cy="358865"/>
      </dsp:txXfrm>
    </dsp:sp>
    <dsp:sp modelId="{71A796FE-2B70-46EE-BF1D-8A73A3D3A6C6}">
      <dsp:nvSpPr>
        <dsp:cNvPr id="0" name=""/>
        <dsp:cNvSpPr/>
      </dsp:nvSpPr>
      <dsp:spPr>
        <a:xfrm>
          <a:off x="3377553" y="754"/>
          <a:ext cx="2411730" cy="14470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10 numbers</a:t>
          </a:r>
        </a:p>
      </dsp:txBody>
      <dsp:txXfrm>
        <a:off x="3419935" y="43136"/>
        <a:ext cx="2326966" cy="1362274"/>
      </dsp:txXfrm>
    </dsp:sp>
    <dsp:sp modelId="{B08D2826-A491-451E-A558-4DF018506734}">
      <dsp:nvSpPr>
        <dsp:cNvPr id="0" name=""/>
        <dsp:cNvSpPr/>
      </dsp:nvSpPr>
      <dsp:spPr>
        <a:xfrm rot="5400000">
          <a:off x="4327775" y="1616613"/>
          <a:ext cx="511286" cy="5981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5400000">
        <a:off x="4403986" y="1660024"/>
        <a:ext cx="358865" cy="357900"/>
      </dsp:txXfrm>
    </dsp:sp>
    <dsp:sp modelId="{01885CC7-8B70-475A-BD30-6CEAAEC47289}">
      <dsp:nvSpPr>
        <dsp:cNvPr id="0" name=""/>
        <dsp:cNvSpPr/>
      </dsp:nvSpPr>
      <dsp:spPr>
        <a:xfrm>
          <a:off x="3377553" y="2412484"/>
          <a:ext cx="2411730" cy="14470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Olefins model </a:t>
          </a:r>
        </a:p>
        <a:p>
          <a:pPr marL="0" lvl="0" indent="0" algn="ctr" defTabSz="1155700">
            <a:lnSpc>
              <a:spcPct val="90000"/>
            </a:lnSpc>
            <a:spcBef>
              <a:spcPct val="0"/>
            </a:spcBef>
            <a:spcAft>
              <a:spcPct val="35000"/>
            </a:spcAft>
            <a:buNone/>
          </a:pPr>
          <a:r>
            <a:rPr lang="en-US" sz="2600" kern="1200" dirty="0"/>
            <a:t>Octane model</a:t>
          </a:r>
        </a:p>
      </dsp:txBody>
      <dsp:txXfrm>
        <a:off x="3419935" y="2454866"/>
        <a:ext cx="2326966" cy="1362274"/>
      </dsp:txXfrm>
    </dsp:sp>
    <dsp:sp modelId="{24F6AC24-6B2A-4A12-9083-06F7A068D30A}">
      <dsp:nvSpPr>
        <dsp:cNvPr id="0" name=""/>
        <dsp:cNvSpPr/>
      </dsp:nvSpPr>
      <dsp:spPr>
        <a:xfrm rot="10800000">
          <a:off x="2654034" y="2836949"/>
          <a:ext cx="511286" cy="5981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rot="10800000">
        <a:off x="2807420" y="2956571"/>
        <a:ext cx="357900" cy="358865"/>
      </dsp:txXfrm>
    </dsp:sp>
    <dsp:sp modelId="{AA70CEBB-2B37-4411-9925-29D730871669}">
      <dsp:nvSpPr>
        <dsp:cNvPr id="0" name=""/>
        <dsp:cNvSpPr/>
      </dsp:nvSpPr>
      <dsp:spPr>
        <a:xfrm>
          <a:off x="1130" y="2412484"/>
          <a:ext cx="2411730" cy="144703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43512" y="2454866"/>
        <a:ext cx="2326966" cy="1362274"/>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0.24093</cdr:x>
      <cdr:y>0.16084</cdr:y>
    </cdr:from>
    <cdr:to>
      <cdr:x>0.40247</cdr:x>
      <cdr:y>0.27839</cdr:y>
    </cdr:to>
    <cdr:sp macro="" textlink="">
      <cdr:nvSpPr>
        <cdr:cNvPr id="2" name="TextBox 1">
          <a:extLst xmlns:a="http://schemas.openxmlformats.org/drawingml/2006/main">
            <a:ext uri="{FF2B5EF4-FFF2-40B4-BE49-F238E27FC236}">
              <a16:creationId xmlns:a16="http://schemas.microsoft.com/office/drawing/2014/main" id="{D9100B28-09FF-4E6A-B2B7-62B4F4C9A745}"/>
            </a:ext>
          </a:extLst>
        </cdr:cNvPr>
        <cdr:cNvSpPr txBox="1"/>
      </cdr:nvSpPr>
      <cdr:spPr>
        <a:xfrm xmlns:a="http://schemas.openxmlformats.org/drawingml/2006/main" rot="20643403">
          <a:off x="1658985" y="715873"/>
          <a:ext cx="1112363"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solidFill>
                <a:schemeClr val="tx1"/>
              </a:solidFill>
            </a:rPr>
            <a:t>industry</a:t>
          </a:r>
        </a:p>
        <a:p xmlns:a="http://schemas.openxmlformats.org/drawingml/2006/main">
          <a:pPr algn="ctr"/>
          <a:r>
            <a:rPr lang="en-US" sz="1400" dirty="0">
              <a:solidFill>
                <a:schemeClr val="tx1"/>
              </a:solidFill>
            </a:rPr>
            <a:t>expected</a:t>
          </a:r>
        </a:p>
      </cdr:txBody>
    </cdr:sp>
  </cdr:relSizeAnchor>
</c:userShapes>
</file>

<file path=ppt/drawings/drawing2.xml><?xml version="1.0" encoding="utf-8"?>
<c:userShapes xmlns:c="http://schemas.openxmlformats.org/drawingml/2006/chart">
  <cdr:relSizeAnchor xmlns:cdr="http://schemas.openxmlformats.org/drawingml/2006/chartDrawing">
    <cdr:from>
      <cdr:x>0.24093</cdr:x>
      <cdr:y>0.16084</cdr:y>
    </cdr:from>
    <cdr:to>
      <cdr:x>0.40247</cdr:x>
      <cdr:y>0.27839</cdr:y>
    </cdr:to>
    <cdr:sp macro="" textlink="">
      <cdr:nvSpPr>
        <cdr:cNvPr id="2" name="TextBox 1">
          <a:extLst xmlns:a="http://schemas.openxmlformats.org/drawingml/2006/main">
            <a:ext uri="{FF2B5EF4-FFF2-40B4-BE49-F238E27FC236}">
              <a16:creationId xmlns:a16="http://schemas.microsoft.com/office/drawing/2014/main" id="{D9100B28-09FF-4E6A-B2B7-62B4F4C9A745}"/>
            </a:ext>
          </a:extLst>
        </cdr:cNvPr>
        <cdr:cNvSpPr txBox="1"/>
      </cdr:nvSpPr>
      <cdr:spPr>
        <a:xfrm xmlns:a="http://schemas.openxmlformats.org/drawingml/2006/main" rot="20643403">
          <a:off x="1658985" y="715873"/>
          <a:ext cx="1112363" cy="5232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dirty="0">
              <a:solidFill>
                <a:schemeClr val="tx1"/>
              </a:solidFill>
            </a:rPr>
            <a:t>Industry</a:t>
          </a:r>
        </a:p>
        <a:p xmlns:a="http://schemas.openxmlformats.org/drawingml/2006/main">
          <a:pPr algn="ctr"/>
          <a:r>
            <a:rPr lang="en-US" sz="1400" dirty="0">
              <a:solidFill>
                <a:schemeClr val="tx1"/>
              </a:solidFill>
            </a:rPr>
            <a:t>expected</a:t>
          </a:r>
        </a:p>
      </cdr:txBody>
    </cdr:sp>
  </cdr:relSizeAnchor>
  <cdr:relSizeAnchor xmlns:cdr="http://schemas.openxmlformats.org/drawingml/2006/chartDrawing">
    <cdr:from>
      <cdr:x>0.45543</cdr:x>
      <cdr:y>0.27392</cdr:y>
    </cdr:from>
    <cdr:to>
      <cdr:x>0.59001</cdr:x>
      <cdr:y>0.38051</cdr:y>
    </cdr:to>
    <cdr:sp macro="" textlink="">
      <cdr:nvSpPr>
        <cdr:cNvPr id="3" name="TextBox 2">
          <a:extLst xmlns:a="http://schemas.openxmlformats.org/drawingml/2006/main">
            <a:ext uri="{FF2B5EF4-FFF2-40B4-BE49-F238E27FC236}">
              <a16:creationId xmlns:a16="http://schemas.microsoft.com/office/drawing/2014/main" id="{FDB14DA5-B988-4A97-9DC1-71E760B07087}"/>
            </a:ext>
          </a:extLst>
        </cdr:cNvPr>
        <cdr:cNvSpPr txBox="1"/>
      </cdr:nvSpPr>
      <cdr:spPr>
        <a:xfrm xmlns:a="http://schemas.openxmlformats.org/drawingml/2006/main">
          <a:off x="3135988" y="1219200"/>
          <a:ext cx="926762" cy="474411"/>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ctr"/>
          <a:r>
            <a:rPr lang="en-US" sz="1200" dirty="0">
              <a:solidFill>
                <a:schemeClr val="tx1"/>
              </a:solidFill>
            </a:rPr>
            <a:t>Octane destruction</a:t>
          </a:r>
        </a:p>
      </cdr:txBody>
    </cdr:sp>
  </cdr:relSizeAnchor>
</c:userShapes>
</file>

<file path=ppt/drawings/drawing3.xml><?xml version="1.0" encoding="utf-8"?>
<c:userShapes xmlns:c="http://schemas.openxmlformats.org/drawingml/2006/chart">
  <cdr:relSizeAnchor xmlns:cdr="http://schemas.openxmlformats.org/drawingml/2006/chartDrawing">
    <cdr:from>
      <cdr:x>0.22789</cdr:x>
      <cdr:y>0.12453</cdr:y>
    </cdr:from>
    <cdr:to>
      <cdr:x>0.38944</cdr:x>
      <cdr:y>0.25591</cdr:y>
    </cdr:to>
    <cdr:sp macro="" textlink="">
      <cdr:nvSpPr>
        <cdr:cNvPr id="2" name="TextBox 1">
          <a:extLst xmlns:a="http://schemas.openxmlformats.org/drawingml/2006/main">
            <a:ext uri="{FF2B5EF4-FFF2-40B4-BE49-F238E27FC236}">
              <a16:creationId xmlns:a16="http://schemas.microsoft.com/office/drawing/2014/main" id="{B19FC898-A344-41EE-B75C-C6E9F27EA4F4}"/>
            </a:ext>
          </a:extLst>
        </cdr:cNvPr>
        <cdr:cNvSpPr txBox="1"/>
      </cdr:nvSpPr>
      <cdr:spPr>
        <a:xfrm xmlns:a="http://schemas.openxmlformats.org/drawingml/2006/main" rot="20643403">
          <a:off x="1569237" y="554272"/>
          <a:ext cx="1112363"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t>industry</a:t>
          </a:r>
        </a:p>
        <a:p xmlns:a="http://schemas.openxmlformats.org/drawingml/2006/main">
          <a:pPr algn="ctr"/>
          <a:r>
            <a:rPr lang="en-US" sz="1600" dirty="0"/>
            <a:t>expected</a:t>
          </a:r>
        </a:p>
      </cdr:txBody>
    </cdr:sp>
  </cdr:relSizeAnchor>
  <cdr:relSizeAnchor xmlns:cdr="http://schemas.openxmlformats.org/drawingml/2006/chartDrawing">
    <cdr:from>
      <cdr:x>0.23539</cdr:x>
      <cdr:y>0.38085</cdr:y>
    </cdr:from>
    <cdr:to>
      <cdr:x>0.39693</cdr:x>
      <cdr:y>0.45691</cdr:y>
    </cdr:to>
    <cdr:sp macro="" textlink="">
      <cdr:nvSpPr>
        <cdr:cNvPr id="3" name="TextBox 2">
          <a:extLst xmlns:a="http://schemas.openxmlformats.org/drawingml/2006/main">
            <a:ext uri="{FF2B5EF4-FFF2-40B4-BE49-F238E27FC236}">
              <a16:creationId xmlns:a16="http://schemas.microsoft.com/office/drawing/2014/main" id="{44E0FCED-0A11-4064-84F9-294CC4B944E3}"/>
            </a:ext>
          </a:extLst>
        </cdr:cNvPr>
        <cdr:cNvSpPr txBox="1"/>
      </cdr:nvSpPr>
      <cdr:spPr>
        <a:xfrm xmlns:a="http://schemas.openxmlformats.org/drawingml/2006/main" rot="19525151">
          <a:off x="1620856" y="1695114"/>
          <a:ext cx="1112363"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t>predicted</a:t>
          </a:r>
        </a:p>
      </cdr:txBody>
    </cdr:sp>
  </cdr:relSizeAnchor>
  <cdr:relSizeAnchor xmlns:cdr="http://schemas.openxmlformats.org/drawingml/2006/chartDrawing">
    <cdr:from>
      <cdr:x>0.28408</cdr:x>
      <cdr:y>0.47254</cdr:y>
    </cdr:from>
    <cdr:to>
      <cdr:x>0.33325</cdr:x>
      <cdr:y>0.72246</cdr:y>
    </cdr:to>
    <cdr:sp macro="" textlink="">
      <cdr:nvSpPr>
        <cdr:cNvPr id="4" name="TextBox 3">
          <a:extLst xmlns:a="http://schemas.openxmlformats.org/drawingml/2006/main">
            <a:ext uri="{FF2B5EF4-FFF2-40B4-BE49-F238E27FC236}">
              <a16:creationId xmlns:a16="http://schemas.microsoft.com/office/drawing/2014/main" id="{AB2C21BF-A909-474E-BAF5-30527851027C}"/>
            </a:ext>
          </a:extLst>
        </cdr:cNvPr>
        <cdr:cNvSpPr txBox="1"/>
      </cdr:nvSpPr>
      <cdr:spPr>
        <a:xfrm xmlns:a="http://schemas.openxmlformats.org/drawingml/2006/main" rot="18847263">
          <a:off x="1569248" y="2490144"/>
          <a:ext cx="1112340" cy="33853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t>actual</a:t>
          </a:r>
        </a:p>
      </cdr:txBody>
    </cdr:sp>
  </cdr:relSizeAnchor>
  <cdr:relSizeAnchor xmlns:cdr="http://schemas.openxmlformats.org/drawingml/2006/chartDrawing">
    <cdr:from>
      <cdr:x>0.21228</cdr:x>
      <cdr:y>0</cdr:y>
    </cdr:from>
    <cdr:to>
      <cdr:x>0.82196</cdr:x>
      <cdr:y>0.07294</cdr:y>
    </cdr:to>
    <cdr:sp macro="" textlink="">
      <cdr:nvSpPr>
        <cdr:cNvPr id="5" name="Title 6">
          <a:extLst xmlns:a="http://schemas.openxmlformats.org/drawingml/2006/main">
            <a:ext uri="{FF2B5EF4-FFF2-40B4-BE49-F238E27FC236}">
              <a16:creationId xmlns:a16="http://schemas.microsoft.com/office/drawing/2014/main" id="{CF9F5C00-7709-4DE4-AC22-D5AB83FDC58D}"/>
            </a:ext>
          </a:extLst>
        </cdr:cNvPr>
        <cdr:cNvSpPr txBox="1">
          <a:spLocks xmlns:a="http://schemas.openxmlformats.org/drawingml/2006/main"/>
        </cdr:cNvSpPr>
      </cdr:nvSpPr>
      <cdr:spPr>
        <a:xfrm xmlns:a="http://schemas.openxmlformats.org/drawingml/2006/main">
          <a:off x="1461724" y="-1797516"/>
          <a:ext cx="4198151" cy="324649"/>
        </a:xfrm>
        <a:prstGeom xmlns:a="http://schemas.openxmlformats.org/drawingml/2006/main" prst="rect">
          <a:avLst/>
        </a:prstGeom>
        <a:noFill xmlns:a="http://schemas.openxmlformats.org/drawingml/2006/main"/>
        <a:ln xmlns:a="http://schemas.openxmlformats.org/drawingml/2006/main">
          <a:solidFill>
            <a:schemeClr val="tx1"/>
          </a:solidFill>
        </a:ln>
      </cdr:spPr>
      <cdr:txBody>
        <a:bodyPr xmlns:a="http://schemas.openxmlformats.org/drawingml/2006/main" vert="horz" lIns="91440" tIns="45720" rIns="91440" bIns="45720" rtlCol="0" anchor="b">
          <a:normAutofit lnSpcReduction="10000"/>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solidFill>
                <a:schemeClr val="tx1"/>
              </a:solidFill>
              <a:latin typeface="Grotesque" panose="020B0504020202020204" pitchFamily="34" charset="0"/>
            </a:rPr>
            <a:t>∆ RON vs. product sulfur </a:t>
          </a:r>
          <a:r>
            <a:rPr lang="en-US" sz="1600" dirty="0">
              <a:solidFill>
                <a:schemeClr val="tx1"/>
              </a:solidFill>
            </a:rPr>
            <a:t>from a field test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951"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022937" y="0"/>
            <a:ext cx="3077951" cy="469900"/>
          </a:xfrm>
          <a:prstGeom prst="rect">
            <a:avLst/>
          </a:prstGeom>
        </p:spPr>
        <p:txBody>
          <a:bodyPr vert="horz" lIns="91440" tIns="45720" rIns="91440" bIns="45720" rtlCol="0"/>
          <a:lstStyle>
            <a:lvl1pPr algn="r">
              <a:defRPr sz="1200"/>
            </a:lvl1pPr>
          </a:lstStyle>
          <a:p>
            <a:r>
              <a:rPr lang="en-US"/>
              <a:t>7/28/2020</a:t>
            </a:r>
            <a:endParaRPr lang="en-US" dirty="0"/>
          </a:p>
        </p:txBody>
      </p:sp>
      <p:sp>
        <p:nvSpPr>
          <p:cNvPr id="4" name="Footer Placeholder 3"/>
          <p:cNvSpPr>
            <a:spLocks noGrp="1"/>
          </p:cNvSpPr>
          <p:nvPr>
            <p:ph type="ftr" sz="quarter" idx="2"/>
          </p:nvPr>
        </p:nvSpPr>
        <p:spPr>
          <a:xfrm>
            <a:off x="0" y="8916988"/>
            <a:ext cx="3077951" cy="469900"/>
          </a:xfrm>
          <a:prstGeom prst="rect">
            <a:avLst/>
          </a:prstGeom>
        </p:spPr>
        <p:txBody>
          <a:bodyPr vert="horz" lIns="91440" tIns="45720" rIns="91440" bIns="45720" rtlCol="0" anchor="b"/>
          <a:lstStyle>
            <a:lvl1pPr algn="l">
              <a:defRPr sz="1200"/>
            </a:lvl1pPr>
          </a:lstStyle>
          <a:p>
            <a:r>
              <a:rPr lang="en-US" dirty="0"/>
              <a:t>Independent Catalyst Test Report 2011 Appendix - Client Presentation</a:t>
            </a:r>
          </a:p>
        </p:txBody>
      </p:sp>
      <p:sp>
        <p:nvSpPr>
          <p:cNvPr id="5" name="Slide Number Placeholder 4"/>
          <p:cNvSpPr>
            <a:spLocks noGrp="1"/>
          </p:cNvSpPr>
          <p:nvPr>
            <p:ph type="sldNum" sz="quarter" idx="3"/>
          </p:nvPr>
        </p:nvSpPr>
        <p:spPr>
          <a:xfrm>
            <a:off x="4022937" y="8916988"/>
            <a:ext cx="3077951" cy="469900"/>
          </a:xfrm>
          <a:prstGeom prst="rect">
            <a:avLst/>
          </a:prstGeom>
        </p:spPr>
        <p:txBody>
          <a:bodyPr vert="horz" lIns="91440" tIns="45720" rIns="91440" bIns="45720" rtlCol="0" anchor="b"/>
          <a:lstStyle>
            <a:lvl1pPr algn="r">
              <a:defRPr sz="1200"/>
            </a:lvl1pPr>
          </a:lstStyle>
          <a:p>
            <a:fld id="{78C66F3A-2C15-436A-BB0D-284138E8A405}" type="slidenum">
              <a:rPr lang="en-US" smtClean="0"/>
              <a:t>‹#›</a:t>
            </a:fld>
            <a:endParaRPr lang="en-US" dirty="0"/>
          </a:p>
        </p:txBody>
      </p:sp>
    </p:spTree>
    <p:extLst>
      <p:ext uri="{BB962C8B-B14F-4D97-AF65-F5344CB8AC3E}">
        <p14:creationId xmlns:p14="http://schemas.microsoft.com/office/powerpoint/2010/main" val="192408171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3" y="0"/>
            <a:ext cx="3077739" cy="469424"/>
          </a:xfrm>
          <a:prstGeom prst="rect">
            <a:avLst/>
          </a:prstGeom>
        </p:spPr>
        <p:txBody>
          <a:bodyPr vert="horz" lIns="94229" tIns="47114" rIns="94229" bIns="47114" rtlCol="0"/>
          <a:lstStyle>
            <a:lvl1pPr algn="r">
              <a:defRPr sz="1200"/>
            </a:lvl1pPr>
          </a:lstStyle>
          <a:p>
            <a:r>
              <a:rPr lang="en-US"/>
              <a:t>7/28/2020</a:t>
            </a:r>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2"/>
            <a:ext cx="3077739" cy="469424"/>
          </a:xfrm>
          <a:prstGeom prst="rect">
            <a:avLst/>
          </a:prstGeom>
        </p:spPr>
        <p:txBody>
          <a:bodyPr vert="horz" lIns="94229" tIns="47114" rIns="94229" bIns="47114" rtlCol="0" anchor="b"/>
          <a:lstStyle>
            <a:lvl1pPr algn="l">
              <a:defRPr sz="1200"/>
            </a:lvl1pPr>
          </a:lstStyle>
          <a:p>
            <a:r>
              <a:rPr lang="en-US" dirty="0"/>
              <a:t>Independent Catalyst Test Report 2011 Appendix - Client Presentation</a:t>
            </a:r>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9" tIns="47114" rIns="94229" bIns="47114" rtlCol="0" anchor="b"/>
          <a:lstStyle>
            <a:lvl1pPr algn="r">
              <a:defRPr sz="1200"/>
            </a:lvl1pPr>
          </a:lstStyle>
          <a:p>
            <a:fld id="{2266349B-579B-446E-944D-2E46BA00820B}" type="slidenum">
              <a:rPr lang="en-US" smtClean="0"/>
              <a:pPr/>
              <a:t>‹#›</a:t>
            </a:fld>
            <a:endParaRPr lang="en-US" dirty="0"/>
          </a:p>
        </p:txBody>
      </p:sp>
    </p:spTree>
    <p:extLst>
      <p:ext uri="{BB962C8B-B14F-4D97-AF65-F5344CB8AC3E}">
        <p14:creationId xmlns:p14="http://schemas.microsoft.com/office/powerpoint/2010/main" val="123891656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everyone for joining today and thanks to Becky Peterson and REFCOMM for providing this platform for us to discuss Octane destruction in FCC Gasoline </a:t>
            </a:r>
            <a:r>
              <a:rPr lang="en-US" dirty="0" err="1"/>
              <a:t>posttreaters</a:t>
            </a:r>
            <a:endParaRPr lang="en-US" dirty="0"/>
          </a:p>
        </p:txBody>
      </p:sp>
      <p:sp>
        <p:nvSpPr>
          <p:cNvPr id="4" name="Date Placeholder 3"/>
          <p:cNvSpPr>
            <a:spLocks noGrp="1"/>
          </p:cNvSpPr>
          <p:nvPr>
            <p:ph type="dt" idx="1"/>
          </p:nvPr>
        </p:nvSpPr>
        <p:spPr/>
        <p:txBody>
          <a:bodyPr/>
          <a:lstStyle/>
          <a:p>
            <a:r>
              <a:rPr lang="en-US"/>
              <a:t>7/28/2020</a:t>
            </a:r>
            <a:endParaRPr lang="en-US" dirty="0"/>
          </a:p>
        </p:txBody>
      </p:sp>
      <p:sp>
        <p:nvSpPr>
          <p:cNvPr id="6" name="Slide Number Placeholder 5"/>
          <p:cNvSpPr>
            <a:spLocks noGrp="1"/>
          </p:cNvSpPr>
          <p:nvPr>
            <p:ph type="sldNum" sz="quarter" idx="5"/>
          </p:nvPr>
        </p:nvSpPr>
        <p:spPr/>
        <p:txBody>
          <a:bodyPr/>
          <a:lstStyle/>
          <a:p>
            <a:fld id="{2266349B-579B-446E-944D-2E46BA00820B}" type="slidenum">
              <a:rPr lang="en-US" smtClean="0"/>
              <a:pPr/>
              <a:t>1</a:t>
            </a:fld>
            <a:endParaRPr lang="en-US" dirty="0"/>
          </a:p>
        </p:txBody>
      </p:sp>
    </p:spTree>
    <p:extLst>
      <p:ext uri="{BB962C8B-B14F-4D97-AF65-F5344CB8AC3E}">
        <p14:creationId xmlns:p14="http://schemas.microsoft.com/office/powerpoint/2010/main" val="1468051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Tier 3 implementation.  Is the industry ready, what’s the problem, and what’s going to happen?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0833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the industry ready?  I say no.  But this is a minority opinion.  The industry consensus says yes.   I will present some evidence here to support my contrarian view, in the form of four metrics.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694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capital investment for Tier 3.  In 2014, it was expected that $3 billion dollars would be invested in FCC feed pretreaters and FCC gasoline desulfurizers in the United States.  But when we look at our FCC trains today and compare them to 2014, we see no net change. There were a few Tier 3 projects but with other changes the net effect is zero.  I predict that some of the investment that was expected will occur in the future.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4629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Compliance can be measured by the average sulfur in the US gasoline pool.  The industry expectation was for early compliance, meaning the pool would be at 10 ppm S well before the full requirement hit in 2020.  Actually, compliance is late.  The latest value, reported by EPA two weeks ago, was 17.5 ppm, which is a long way from 10.  And I predict that when we reach 2023 and look back, we will say compliance was late.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87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measure the cost of Tier 3 gasoline by the amount of octane that is lost in gasoline desulfurizers when refineries make necessary adjustments to make a 10 ppm average gasoline pool.  In 2014, that was expected to be 0.5 AKI octane loss, AKI is anti-knock index which is the octane measure we are familiar with in the US.   I believe the actual number is 2.5 AKI, five times higher than expected, and I predict that is where we will be in 2023.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597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fourth metric is the supply of Tier 3 sulfur credits.  The 2014 expectation was that there would be an ample supply of Tier 3 credits by now, because of early compliance.   In fact, there is a meager supply of Tier 3 credits today, and I predict it will remain tight until 2023.   </a:t>
            </a:r>
          </a:p>
          <a:p>
            <a:endParaRPr lang="en-US" dirty="0"/>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5990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Among these factors, my focus for today is the cost factor.  I believe Tier 3 will cause $ billions per year in unexpected octane destruction and I will focus on that in this this talk.  But first, I WENT THROUGH THIS TABLE QUICKLY without covering any detail, and I would like to get your input and have some discussion on it so I’m going to ask here, IF YOU HAVE QUESTIONS OR COMMENTS OR INPUT ABOUT THIS TABLE PLEASE ENTER THEM NOW, ESPECIALLY ABOUT THE CAPITAL, COMPLIANCE, OR CREDITS, AND WE WILL ADDRESS THEM WHEN IM DONE PRESENTING.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5853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see it, the problem is octane.  This is a chart of octane loss versus product sulfur for a gasoline desulfurizer.  To understand this chart we want to look at it moving from right to left.  As we move from right to left, we are increasing severity of desulfurization to drive the product sulfur down, and the curves show we lose more octane.  The lower the product sulfur, the more the octane loss.  The orange curve we call the ultimate curve because it represents about the best you can do, which is also what the industry has been expecting. The red curve is actual data from a field test on a commercial unit.  </a:t>
            </a:r>
            <a:r>
              <a:rPr lang="en-US" cap="all" baseline="0" dirty="0"/>
              <a:t>This chart shows the Octane problem and I will cover it more in a minute.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975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octane problem, what is going to happen?  In a word, adaptation. Refiners will find ways to make things work.  This means adjusting operations to mitigate octane loss, or cope with it, or make up for it, or do without it.  ----BUILD----Here are some adaptive steps that are being taken today as US refineries adjust to make 10 ppm gasoline.  They involve </a:t>
            </a:r>
            <a:r>
              <a:rPr lang="en-US" i="1" dirty="0"/>
              <a:t>purchases, downgrades, restrictions </a:t>
            </a:r>
            <a:r>
              <a:rPr lang="en-US" dirty="0"/>
              <a:t>on operations, and </a:t>
            </a:r>
            <a:r>
              <a:rPr lang="en-US" i="1" dirty="0"/>
              <a:t>foregoing sales of premium gasoline </a:t>
            </a:r>
            <a:r>
              <a:rPr lang="en-US" dirty="0"/>
              <a:t>-----BUILD-----  These adaptations are costly and will substantially affect refining profits.</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64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here I will pause for a poll question.  Is your refinery making 10 ppm sulfur gasoline today?   Please enter your response and we’ll see the results come up as  you respond.</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2127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George Hoekstra, my company sponsors multi-client research projects in refining technology.  We do full-blown research projects that include:</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7787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will go deeper into the problem of octane destruction, showing more evidence about my claim on the octane problem, and this part will be a bit more technical, but I think will be understandable to everyone if I keep your attention.   </a:t>
            </a:r>
          </a:p>
        </p:txBody>
      </p:sp>
      <p:sp>
        <p:nvSpPr>
          <p:cNvPr id="5" name="Slide Number Placeholder 4"/>
          <p:cNvSpPr>
            <a:spLocks noGrp="1"/>
          </p:cNvSpPr>
          <p:nvPr>
            <p:ph type="sldNum" sz="quarter" idx="5"/>
          </p:nvPr>
        </p:nvSpPr>
        <p:spPr/>
        <p:txBody>
          <a:bodyPr/>
          <a:lstStyle/>
          <a:p>
            <a:fld id="{F2493402-3316-4B28-920C-40718F210BE6}" type="slidenum">
              <a:rPr lang="en-US" smtClean="0"/>
              <a:t>20</a:t>
            </a:fld>
            <a:endParaRPr lang="en-US"/>
          </a:p>
        </p:txBody>
      </p:sp>
    </p:spTree>
    <p:extLst>
      <p:ext uri="{BB962C8B-B14F-4D97-AF65-F5344CB8AC3E}">
        <p14:creationId xmlns:p14="http://schemas.microsoft.com/office/powerpoint/2010/main" val="1579384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Gasoline desulfurizers come in different forms, but we can look at them as a black box like this, we feed a full-range FCC gasoline and produce desulfurized FCC gasoline that goes to the blend pool.  Two main reactions go on inside, they are desulfurization, and olefin saturation which is an inevitable side reaction that destroys octane.  Octane is destroyed because olefins in the feed are much higher octane than the alkanes produced when they are saturated.</a:t>
            </a:r>
          </a:p>
        </p:txBody>
      </p:sp>
      <p:sp>
        <p:nvSpPr>
          <p:cNvPr id="5" name="Slide Number Placeholder 4"/>
          <p:cNvSpPr>
            <a:spLocks noGrp="1"/>
          </p:cNvSpPr>
          <p:nvPr>
            <p:ph type="sldNum" sz="quarter" idx="5"/>
          </p:nvPr>
        </p:nvSpPr>
        <p:spPr/>
        <p:txBody>
          <a:bodyPr/>
          <a:lstStyle/>
          <a:p>
            <a:fld id="{2266349B-579B-446E-944D-2E46BA00820B}" type="slidenum">
              <a:rPr lang="en-US" smtClean="0"/>
              <a:pPr/>
              <a:t>21</a:t>
            </a:fld>
            <a:endParaRPr lang="en-US" dirty="0"/>
          </a:p>
        </p:txBody>
      </p:sp>
    </p:spTree>
    <p:extLst>
      <p:ext uri="{BB962C8B-B14F-4D97-AF65-F5344CB8AC3E}">
        <p14:creationId xmlns:p14="http://schemas.microsoft.com/office/powerpoint/2010/main" val="3638568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measure performance, we typically measure the ppm total sulfur in the feed and product, the octane number, and the bromine number which is an indicator of the olefinicity of the stream. </a:t>
            </a:r>
          </a:p>
        </p:txBody>
      </p:sp>
      <p:sp>
        <p:nvSpPr>
          <p:cNvPr id="5" name="Slide Number Placeholder 4"/>
          <p:cNvSpPr>
            <a:spLocks noGrp="1"/>
          </p:cNvSpPr>
          <p:nvPr>
            <p:ph type="sldNum" sz="quarter" idx="5"/>
          </p:nvPr>
        </p:nvSpPr>
        <p:spPr/>
        <p:txBody>
          <a:bodyPr/>
          <a:lstStyle/>
          <a:p>
            <a:fld id="{2266349B-579B-446E-944D-2E46BA00820B}" type="slidenum">
              <a:rPr lang="en-US" smtClean="0"/>
              <a:pPr/>
              <a:t>22</a:t>
            </a:fld>
            <a:endParaRPr lang="en-US" dirty="0"/>
          </a:p>
        </p:txBody>
      </p:sp>
    </p:spTree>
    <p:extLst>
      <p:ext uri="{BB962C8B-B14F-4D97-AF65-F5344CB8AC3E}">
        <p14:creationId xmlns:p14="http://schemas.microsoft.com/office/powerpoint/2010/main" val="1973664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work, we omit the bromine number and use instead a detailed hydrocarbon type analysis that we call the blood test.  The blood test gives very detailed data on the molecular composition of the stream.  We also do sulfur speciation, which gives the detail on the sulfur compounds in the stream.  </a:t>
            </a:r>
          </a:p>
        </p:txBody>
      </p:sp>
      <p:sp>
        <p:nvSpPr>
          <p:cNvPr id="5" name="Slide Number Placeholder 4"/>
          <p:cNvSpPr>
            <a:spLocks noGrp="1"/>
          </p:cNvSpPr>
          <p:nvPr>
            <p:ph type="sldNum" sz="quarter" idx="5"/>
          </p:nvPr>
        </p:nvSpPr>
        <p:spPr/>
        <p:txBody>
          <a:bodyPr/>
          <a:lstStyle/>
          <a:p>
            <a:fld id="{2266349B-579B-446E-944D-2E46BA00820B}" type="slidenum">
              <a:rPr lang="en-US" smtClean="0"/>
              <a:pPr/>
              <a:t>23</a:t>
            </a:fld>
            <a:endParaRPr lang="en-US" dirty="0"/>
          </a:p>
        </p:txBody>
      </p:sp>
    </p:spTree>
    <p:extLst>
      <p:ext uri="{BB962C8B-B14F-4D97-AF65-F5344CB8AC3E}">
        <p14:creationId xmlns:p14="http://schemas.microsoft.com/office/powerpoint/2010/main" val="296441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the layout for a good field test that you could do in a 3 day period to show exactly what is happening in your gasoline desulfurizer.  Looking first at the columns, you change reactor temperature over 4 levels, shown here as cold, cool, warm, and hot.  At each temperature, you let the product sulfur line out then sample the product and measure sulfur, octane, the blood test and sulfur speciation. </a:t>
            </a:r>
          </a:p>
        </p:txBody>
      </p:sp>
      <p:sp>
        <p:nvSpPr>
          <p:cNvPr id="4" name="Date Placeholder 3"/>
          <p:cNvSpPr>
            <a:spLocks noGrp="1"/>
          </p:cNvSpPr>
          <p:nvPr>
            <p:ph type="dt" idx="1"/>
          </p:nvPr>
        </p:nvSpPr>
        <p:spPr/>
        <p:txBody>
          <a:bodyPr/>
          <a:lstStyle/>
          <a:p>
            <a:r>
              <a:rPr lang="en-US"/>
              <a:t>7/28/2020</a:t>
            </a:r>
            <a:endParaRPr lang="en-US" dirty="0"/>
          </a:p>
        </p:txBody>
      </p:sp>
      <p:sp>
        <p:nvSpPr>
          <p:cNvPr id="6" name="Slide Number Placeholder 5"/>
          <p:cNvSpPr>
            <a:spLocks noGrp="1"/>
          </p:cNvSpPr>
          <p:nvPr>
            <p:ph type="sldNum" sz="quarter" idx="5"/>
          </p:nvPr>
        </p:nvSpPr>
        <p:spPr/>
        <p:txBody>
          <a:bodyPr/>
          <a:lstStyle/>
          <a:p>
            <a:fld id="{2266349B-579B-446E-944D-2E46BA00820B}" type="slidenum">
              <a:rPr lang="en-US" smtClean="0"/>
              <a:pPr/>
              <a:t>24</a:t>
            </a:fld>
            <a:endParaRPr lang="en-US" dirty="0"/>
          </a:p>
        </p:txBody>
      </p:sp>
    </p:spTree>
    <p:extLst>
      <p:ext uri="{BB962C8B-B14F-4D97-AF65-F5344CB8AC3E}">
        <p14:creationId xmlns:p14="http://schemas.microsoft.com/office/powerpoint/2010/main" val="1995172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chart your performance curve, octane loss versus product sulfur, showing how, as you raise severity and reduce product sulfur, you lose more octane. The red curve here was measured in a field test.  The orange curve is the ultimate curve which is also what the industry is expecting as typical.  But the orange curve is not typical; it is like the best-case scenario.  Our data shows US gasoline desulfurizers are much more clustered around the red curve.  This difference, between the orange and red curves, between expected and actual, </a:t>
            </a:r>
          </a:p>
        </p:txBody>
      </p:sp>
      <p:sp>
        <p:nvSpPr>
          <p:cNvPr id="5" name="Slide Number Placeholder 4"/>
          <p:cNvSpPr>
            <a:spLocks noGrp="1"/>
          </p:cNvSpPr>
          <p:nvPr>
            <p:ph type="sldNum" sz="quarter" idx="11"/>
          </p:nvPr>
        </p:nvSpPr>
        <p:spPr/>
        <p:txBody>
          <a:bodyPr/>
          <a:lstStyle/>
          <a:p>
            <a:fld id="{F2493402-3316-4B28-920C-40718F210BE6}" type="slidenum">
              <a:rPr lang="en-US" smtClean="0"/>
              <a:t>25</a:t>
            </a:fld>
            <a:endParaRPr lang="en-US"/>
          </a:p>
        </p:txBody>
      </p:sp>
    </p:spTree>
    <p:extLst>
      <p:ext uri="{BB962C8B-B14F-4D97-AF65-F5344CB8AC3E}">
        <p14:creationId xmlns:p14="http://schemas.microsoft.com/office/powerpoint/2010/main" val="1649307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unexpected octane destruction that is very well documented in our reports from many field tests, and pilot plant tests, and this is the biggest reason I disagree with the consensus on industry readiness.  </a:t>
            </a:r>
          </a:p>
        </p:txBody>
      </p:sp>
      <p:sp>
        <p:nvSpPr>
          <p:cNvPr id="5" name="Slide Number Placeholder 4"/>
          <p:cNvSpPr>
            <a:spLocks noGrp="1"/>
          </p:cNvSpPr>
          <p:nvPr>
            <p:ph type="sldNum" sz="quarter" idx="11"/>
          </p:nvPr>
        </p:nvSpPr>
        <p:spPr/>
        <p:txBody>
          <a:bodyPr/>
          <a:lstStyle/>
          <a:p>
            <a:fld id="{F2493402-3316-4B28-920C-40718F210BE6}" type="slidenum">
              <a:rPr lang="en-US" smtClean="0"/>
              <a:t>26</a:t>
            </a:fld>
            <a:endParaRPr lang="en-US"/>
          </a:p>
        </p:txBody>
      </p:sp>
    </p:spTree>
    <p:extLst>
      <p:ext uri="{BB962C8B-B14F-4D97-AF65-F5344CB8AC3E}">
        <p14:creationId xmlns:p14="http://schemas.microsoft.com/office/powerpoint/2010/main" val="2253450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blood test gives a chart of wt% olefins by carbon number in the feed and the products.  In this example from a field test, the dark red is the feed and the bright red is the product. The shape of the curves shows the olefins are in the carbon number 5 to 9 range with the peak at carbon number 7 showing that C7 olefins are most abundant in this case.  This chart displays the reason for octane destruction which is the destruction of olefins. </a:t>
            </a:r>
          </a:p>
        </p:txBody>
      </p:sp>
      <p:sp>
        <p:nvSpPr>
          <p:cNvPr id="4" name="Date Placeholder 3"/>
          <p:cNvSpPr>
            <a:spLocks noGrp="1"/>
          </p:cNvSpPr>
          <p:nvPr>
            <p:ph type="dt" idx="10"/>
          </p:nvPr>
        </p:nvSpPr>
        <p:spPr/>
        <p:txBody>
          <a:bodyPr/>
          <a:lstStyle/>
          <a:p>
            <a:r>
              <a:rPr lang="en-US"/>
              <a:t>7/28/2020</a:t>
            </a:r>
            <a:endParaRPr lang="en-US" dirty="0"/>
          </a:p>
        </p:txBody>
      </p:sp>
      <p:sp>
        <p:nvSpPr>
          <p:cNvPr id="6" name="Slide Number Placeholder 5"/>
          <p:cNvSpPr>
            <a:spLocks noGrp="1"/>
          </p:cNvSpPr>
          <p:nvPr>
            <p:ph type="sldNum" sz="quarter" idx="12"/>
          </p:nvPr>
        </p:nvSpPr>
        <p:spPr/>
        <p:txBody>
          <a:bodyPr/>
          <a:lstStyle/>
          <a:p>
            <a:fld id="{2266349B-579B-446E-944D-2E46BA00820B}" type="slidenum">
              <a:rPr lang="en-US" smtClean="0"/>
              <a:pPr/>
              <a:t>27</a:t>
            </a:fld>
            <a:endParaRPr lang="en-US" dirty="0"/>
          </a:p>
        </p:txBody>
      </p:sp>
    </p:spTree>
    <p:extLst>
      <p:ext uri="{BB962C8B-B14F-4D97-AF65-F5344CB8AC3E}">
        <p14:creationId xmlns:p14="http://schemas.microsoft.com/office/powerpoint/2010/main" val="114121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space between the feed and product curves shows the olefin conversion that is causing the octane destruction.  In this field test, 51% of the FCC olefins were converted to alkanes causing 7 RON octane loss. The blood test shows precisely the chemistry causing octane destruction.  Most of the US octane supply is produced in cat crackers.  When you destroy half your FCC gasoline olefins, that destroy a lot of your refinery’s octane-barrel production.  </a:t>
            </a:r>
          </a:p>
        </p:txBody>
      </p:sp>
      <p:sp>
        <p:nvSpPr>
          <p:cNvPr id="4" name="Date Placeholder 3"/>
          <p:cNvSpPr>
            <a:spLocks noGrp="1"/>
          </p:cNvSpPr>
          <p:nvPr>
            <p:ph type="dt" idx="10"/>
          </p:nvPr>
        </p:nvSpPr>
        <p:spPr/>
        <p:txBody>
          <a:bodyPr/>
          <a:lstStyle/>
          <a:p>
            <a:r>
              <a:rPr lang="en-US"/>
              <a:t>7/28/2020</a:t>
            </a:r>
            <a:endParaRPr lang="en-US" dirty="0"/>
          </a:p>
        </p:txBody>
      </p:sp>
      <p:sp>
        <p:nvSpPr>
          <p:cNvPr id="6" name="Slide Number Placeholder 5"/>
          <p:cNvSpPr>
            <a:spLocks noGrp="1"/>
          </p:cNvSpPr>
          <p:nvPr>
            <p:ph type="sldNum" sz="quarter" idx="12"/>
          </p:nvPr>
        </p:nvSpPr>
        <p:spPr/>
        <p:txBody>
          <a:bodyPr/>
          <a:lstStyle/>
          <a:p>
            <a:fld id="{2266349B-579B-446E-944D-2E46BA00820B}" type="slidenum">
              <a:rPr lang="en-US" smtClean="0"/>
              <a:pPr/>
              <a:t>28</a:t>
            </a:fld>
            <a:endParaRPr lang="en-US" dirty="0"/>
          </a:p>
        </p:txBody>
      </p:sp>
    </p:spTree>
    <p:extLst>
      <p:ext uri="{BB962C8B-B14F-4D97-AF65-F5344CB8AC3E}">
        <p14:creationId xmlns:p14="http://schemas.microsoft.com/office/powerpoint/2010/main" val="2698183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Modern tools shine the light on octane destruction.  With performance curve and blood test data from a field test, it was easy for this refinery to quantify the dollar impact of that octane destruction and convincingly justify some capital investment to reduce the octane destruction.  When you shine a light on what is happening in your unit, significant improvements can almost always be achieved, often with little or no capital investment.  Running a good field test and using these tools makes sense In the Tier 3 era.  You should not accept your gasoline desulfurizer being a black box.  These 21</a:t>
            </a:r>
            <a:r>
              <a:rPr lang="en-US" baseline="30000" dirty="0"/>
              <a:t>st</a:t>
            </a:r>
            <a:r>
              <a:rPr lang="en-US" dirty="0"/>
              <a:t> century tools will show exactly what is happening so you can make the right decisions to get sulfur out and save octane.  These 2 diagrams are pictures from our performance curve model which is a spreadsheet that produces the charts I’ve been showing and many more that enable you to see what is happening and accurately predict how your performance curve will move with changes you can make to the process.  All you need is a blood test on your feed and this spreadsheet.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6438B-49FD-4164-AE56-6DA359A0C5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3891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Pilot plant testing.  And these are the p</a:t>
            </a:r>
            <a:r>
              <a:rPr lang="en-US" baseline="0" dirty="0"/>
              <a:t>ilot plants we use for hydroprocessing work, they are owned and run by C Solutions LTD in Thessaloniki, Greece, and I say with full confidence that C Solutions is the best place to do independent pilot plant testing, anywhere in the world today.   </a:t>
            </a:r>
            <a:endParaRPr lang="en-US" dirty="0"/>
          </a:p>
        </p:txBody>
      </p:sp>
      <p:sp>
        <p:nvSpPr>
          <p:cNvPr id="4" name="Slide Number Placeholder 3"/>
          <p:cNvSpPr>
            <a:spLocks noGrp="1"/>
          </p:cNvSpPr>
          <p:nvPr>
            <p:ph type="sldNum" sz="quarter" idx="10"/>
          </p:nvPr>
        </p:nvSpPr>
        <p:spPr/>
        <p:txBody>
          <a:bodyPr/>
          <a:lstStyle/>
          <a:p>
            <a:fld id="{2266349B-579B-446E-944D-2E46BA00820B}" type="slidenum">
              <a:rPr lang="en-US" smtClean="0"/>
              <a:pPr/>
              <a:t>3</a:t>
            </a:fld>
            <a:endParaRPr lang="en-US"/>
          </a:p>
        </p:txBody>
      </p:sp>
    </p:spTree>
    <p:extLst>
      <p:ext uri="{BB962C8B-B14F-4D97-AF65-F5344CB8AC3E}">
        <p14:creationId xmlns:p14="http://schemas.microsoft.com/office/powerpoint/2010/main" val="3410989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field test example.  You will notice this red curve has seven data points, that’s because this test plan was expanded, from 4 temperatures to 7. The measured red curve was below what we predicted before the test, however during the test, the sulfur speciation data revealed something that was not known before.  The refinery team made an adjustment that caused the subsequent data, not shown here, to fall right along the predicted curve.  The field test data revealed an unknown factor that enabled them to move the curve up by 2 RON immediately. Octane is extremely valuable today in the market.  Moving your curve up by even a little is usually worth $10s of thousands of dollars per day.  </a:t>
            </a:r>
          </a:p>
        </p:txBody>
      </p:sp>
      <p:sp>
        <p:nvSpPr>
          <p:cNvPr id="5" name="Slide Number Placeholder 4"/>
          <p:cNvSpPr>
            <a:spLocks noGrp="1"/>
          </p:cNvSpPr>
          <p:nvPr>
            <p:ph type="sldNum" sz="quarter" idx="11"/>
          </p:nvPr>
        </p:nvSpPr>
        <p:spPr/>
        <p:txBody>
          <a:bodyPr/>
          <a:lstStyle/>
          <a:p>
            <a:fld id="{F2493402-3316-4B28-920C-40718F210BE6}" type="slidenum">
              <a:rPr lang="en-US" smtClean="0"/>
              <a:t>30</a:t>
            </a:fld>
            <a:endParaRPr lang="en-US"/>
          </a:p>
        </p:txBody>
      </p:sp>
    </p:spTree>
    <p:extLst>
      <p:ext uri="{BB962C8B-B14F-4D97-AF65-F5344CB8AC3E}">
        <p14:creationId xmlns:p14="http://schemas.microsoft.com/office/powerpoint/2010/main" val="2253450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poll question – Is your refinery tight on octane when running at full utilization?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1786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is a pop quiz.  How many different compounds are in gasoline.  Just think for a minute what you would guess.  And this is a good question for your high school chemistry students at home to bring to their chemistry teachers and see if their teacher knows the answer.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2127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550.  That is in a raw cat gasoline.  There are 450 compounds in desulfurized gasoline.  </a:t>
            </a:r>
            <a:r>
              <a:rPr lang="en-US" dirty="0" err="1"/>
              <a:t>Wwe</a:t>
            </a:r>
            <a:r>
              <a:rPr lang="en-US" dirty="0"/>
              <a:t> have found a total of 759 different compounds in the many gasolines we have analyzed.  The blood test quantifies the amount of each one.  Now in this final segment of this presentation I’m going to go one step deeper into our performance curve model and talk about molecular level analysis and calculating octane loss</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3070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inside the boxes, 7 compounds found in gasoline.  The largest box is n-hexane or normal hexane which is a fully-saturated compound, also called an alkane.  The other six compounds are olefins that have the same linear structure as n-hexane, but they are unsaturated meaning they have one or more double bonds.  These are the particular olefins that, when saturated, become n-hexane.  This is a reaction path diagram for saturation of all olefins that become normal hexane when saturated.  In our performance curve model, EVERY olefin has been placed on one and only one reaction path diagram, according to what alkane it forms when saturated.  And the blood test tells us not only how much of each compound is in your feed, but also how much is in your product after reaction.  Why is this molecular detail useful? </a:t>
            </a:r>
          </a:p>
        </p:txBody>
      </p:sp>
      <p:sp>
        <p:nvSpPr>
          <p:cNvPr id="4" name="Date Placeholder 3"/>
          <p:cNvSpPr>
            <a:spLocks noGrp="1"/>
          </p:cNvSpPr>
          <p:nvPr>
            <p:ph type="dt" idx="1"/>
          </p:nvPr>
        </p:nvSpPr>
        <p:spPr/>
        <p:txBody>
          <a:bodyPr/>
          <a:lstStyle/>
          <a:p>
            <a:r>
              <a:rPr lang="en-US"/>
              <a:t>7/28/2020</a:t>
            </a:r>
            <a:endParaRPr lang="en-US" dirty="0"/>
          </a:p>
        </p:txBody>
      </p:sp>
      <p:sp>
        <p:nvSpPr>
          <p:cNvPr id="6" name="Slide Number Placeholder 5"/>
          <p:cNvSpPr>
            <a:spLocks noGrp="1"/>
          </p:cNvSpPr>
          <p:nvPr>
            <p:ph type="sldNum" sz="quarter" idx="5"/>
          </p:nvPr>
        </p:nvSpPr>
        <p:spPr/>
        <p:txBody>
          <a:bodyPr/>
          <a:lstStyle/>
          <a:p>
            <a:fld id="{2266349B-579B-446E-944D-2E46BA00820B}" type="slidenum">
              <a:rPr lang="en-US" smtClean="0"/>
              <a:pPr/>
              <a:t>34</a:t>
            </a:fld>
            <a:endParaRPr lang="en-US" dirty="0"/>
          </a:p>
        </p:txBody>
      </p:sp>
    </p:spTree>
    <p:extLst>
      <p:ext uri="{BB962C8B-B14F-4D97-AF65-F5344CB8AC3E}">
        <p14:creationId xmlns:p14="http://schemas.microsoft.com/office/powerpoint/2010/main" val="2436009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useful for calculating octane loss.  These unsaturated, linear olefins are </a:t>
            </a:r>
            <a:r>
              <a:rPr lang="en-US" i="1" dirty="0"/>
              <a:t>great</a:t>
            </a:r>
            <a:r>
              <a:rPr lang="en-US" dirty="0"/>
              <a:t> for octane, and the saturated product n-hexane is </a:t>
            </a:r>
            <a:r>
              <a:rPr lang="en-US" i="1" dirty="0"/>
              <a:t>horrible</a:t>
            </a:r>
            <a:r>
              <a:rPr lang="en-US" dirty="0"/>
              <a:t> for octane.  In fact, the blending octane value of n-hexane is negative. Our performance curve model contains the best-available octane model to calculate the octane impact of each reaction path.  We didn’t develop that octane model, we acquired it, after searching for and evaluating many other octane models.  Now here’s my final point about this diagram.  Imagine another reaction path, one that produces a branched C6-alkane, from similarly branched olefins. The octane impact of that reaction path is much less than this normal hexane path, because the product, a branched alkane, has a blending octane around 70 instead of negative.  So knowing the detailed chemistry of the olefins in the feed is critical for accurate calculation of octane loss, and for knowing how vulnerable a feed is to octane destruction.  All this is accounted for directly in the performance curve model.</a:t>
            </a:r>
          </a:p>
        </p:txBody>
      </p:sp>
      <p:sp>
        <p:nvSpPr>
          <p:cNvPr id="4" name="Date Placeholder 3"/>
          <p:cNvSpPr>
            <a:spLocks noGrp="1"/>
          </p:cNvSpPr>
          <p:nvPr>
            <p:ph type="dt" idx="1"/>
          </p:nvPr>
        </p:nvSpPr>
        <p:spPr/>
        <p:txBody>
          <a:bodyPr/>
          <a:lstStyle/>
          <a:p>
            <a:r>
              <a:rPr lang="en-US"/>
              <a:t>7/28/2020</a:t>
            </a:r>
            <a:endParaRPr lang="en-US" dirty="0"/>
          </a:p>
        </p:txBody>
      </p:sp>
      <p:sp>
        <p:nvSpPr>
          <p:cNvPr id="6" name="Slide Number Placeholder 5"/>
          <p:cNvSpPr>
            <a:spLocks noGrp="1"/>
          </p:cNvSpPr>
          <p:nvPr>
            <p:ph type="sldNum" sz="quarter" idx="5"/>
          </p:nvPr>
        </p:nvSpPr>
        <p:spPr/>
        <p:txBody>
          <a:bodyPr/>
          <a:lstStyle/>
          <a:p>
            <a:fld id="{2266349B-579B-446E-944D-2E46BA00820B}" type="slidenum">
              <a:rPr lang="en-US" smtClean="0"/>
              <a:pPr/>
              <a:t>35</a:t>
            </a:fld>
            <a:endParaRPr lang="en-US" dirty="0"/>
          </a:p>
        </p:txBody>
      </p:sp>
    </p:spTree>
    <p:extLst>
      <p:ext uri="{BB962C8B-B14F-4D97-AF65-F5344CB8AC3E}">
        <p14:creationId xmlns:p14="http://schemas.microsoft.com/office/powerpoint/2010/main" val="612673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feeds are very different in their vulnerability to octane loss. Once we have analyzed your feed, our Performance Curve model can accurately estimate your performance curve and the effect of operating changes.  For example, here is the effect of changing the olefins distribution from Feed 1 to Feed 2 which is less vulnerable to octane loss.  If you change crude, or FCC operation, expect your performance curve to move. A common option is to add a splitter that causes the lightest olefins to bypass the desulfurizer.  The dashed curve shows that octane benefit.  Now we return to the original feed and can see the effect of a splitter on Feed 1. All these changes are easily and accurately calculated by this spreadsheet.</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7/28/2020</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6349B-579B-446E-944D-2E46BA0082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4927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remove the splitter and we say what if we could double the selectivity of the process, that is the sulfur/octane selectivity.  That might be hard to do in reality but in this spreadsheet, you can set that selectivity and see the effect and it gives the solid purple curve.  Now instead of doubling the selectivity, I will set it here to a 40% improvement which is more realistic and can be achieved with a new process that’s available today, that process is offered by Haldor Topsoe.  A selectivity improvement means a fundamental improvement in the sulfur/octane reaction selectivity that is caused by a change in the catalyst or the process or the process conditions.  And if you used the new Topsoe process with a splitter, here is that combined effect.  You can see how much octane that would save.</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7/28/2020</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6349B-579B-446E-944D-2E46BA0082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789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performance curve model takes the blood test and reduces it to 10 numbers that pertain to 10 key reaction paths that determine octane loss.  These 10 numbers are fed into an olefins model that calculates the changing composition along the reaction paths and an octane model that calculates octane loss from the changing composition.  The olefins model and the octane model are, we believe, the best available models for this purpose. The output is delta octane versus product sulfur, which is the performance curve.</a:t>
            </a:r>
          </a:p>
        </p:txBody>
      </p:sp>
      <p:sp>
        <p:nvSpPr>
          <p:cNvPr id="4" name="Date Placeholder 3"/>
          <p:cNvSpPr>
            <a:spLocks noGrp="1"/>
          </p:cNvSpPr>
          <p:nvPr>
            <p:ph type="dt" idx="1"/>
          </p:nvPr>
        </p:nvSpPr>
        <p:spPr/>
        <p:txBody>
          <a:bodyPr/>
          <a:lstStyle/>
          <a:p>
            <a:r>
              <a:rPr lang="en-US"/>
              <a:t>7/28/2020</a:t>
            </a:r>
            <a:endParaRPr lang="en-US" dirty="0"/>
          </a:p>
        </p:txBody>
      </p:sp>
      <p:sp>
        <p:nvSpPr>
          <p:cNvPr id="6" name="Slide Number Placeholder 5"/>
          <p:cNvSpPr>
            <a:spLocks noGrp="1"/>
          </p:cNvSpPr>
          <p:nvPr>
            <p:ph type="sldNum" sz="quarter" idx="5"/>
          </p:nvPr>
        </p:nvSpPr>
        <p:spPr/>
        <p:txBody>
          <a:bodyPr/>
          <a:lstStyle/>
          <a:p>
            <a:fld id="{2266349B-579B-446E-944D-2E46BA00820B}" type="slidenum">
              <a:rPr lang="en-US" smtClean="0"/>
              <a:pPr/>
              <a:t>38</a:t>
            </a:fld>
            <a:endParaRPr lang="en-US" dirty="0"/>
          </a:p>
        </p:txBody>
      </p:sp>
    </p:spTree>
    <p:extLst>
      <p:ext uri="{BB962C8B-B14F-4D97-AF65-F5344CB8AC3E}">
        <p14:creationId xmlns:p14="http://schemas.microsoft.com/office/powerpoint/2010/main" val="2157492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performance curve model also produces this chart that accounts for octane changes by hydrocarbon type.  In this field test example, looking at the left-most red bar, the loss of olefins accounted for 17.3 RON octane loss,  Those olefins became normal paraffins, iso-paraffins, and naphthenes, whose octane partly offset the loss from olefins.  There are smaller octane effects involving reaction of aromatics, unknowns, C14+ compounds and oxygenates, and the total octane impact, on the far right, adds up to 7.3 RON octane loss.</a:t>
            </a:r>
          </a:p>
        </p:txBody>
      </p:sp>
      <p:sp>
        <p:nvSpPr>
          <p:cNvPr id="4" name="Date Placeholder 3"/>
          <p:cNvSpPr>
            <a:spLocks noGrp="1"/>
          </p:cNvSpPr>
          <p:nvPr>
            <p:ph type="dt" idx="1"/>
          </p:nvPr>
        </p:nvSpPr>
        <p:spPr/>
        <p:txBody>
          <a:bodyPr/>
          <a:lstStyle/>
          <a:p>
            <a:r>
              <a:rPr lang="en-US"/>
              <a:t>7/28/2020</a:t>
            </a:r>
            <a:endParaRPr lang="en-US" dirty="0"/>
          </a:p>
        </p:txBody>
      </p:sp>
      <p:sp>
        <p:nvSpPr>
          <p:cNvPr id="6" name="Slide Number Placeholder 5"/>
          <p:cNvSpPr>
            <a:spLocks noGrp="1"/>
          </p:cNvSpPr>
          <p:nvPr>
            <p:ph type="sldNum" sz="quarter" idx="5"/>
          </p:nvPr>
        </p:nvSpPr>
        <p:spPr/>
        <p:txBody>
          <a:bodyPr/>
          <a:lstStyle/>
          <a:p>
            <a:fld id="{2266349B-579B-446E-944D-2E46BA00820B}" type="slidenum">
              <a:rPr lang="en-US" smtClean="0"/>
              <a:pPr/>
              <a:t>39</a:t>
            </a:fld>
            <a:endParaRPr lang="en-US" dirty="0"/>
          </a:p>
        </p:txBody>
      </p:sp>
    </p:spTree>
    <p:extLst>
      <p:ext uri="{BB962C8B-B14F-4D97-AF65-F5344CB8AC3E}">
        <p14:creationId xmlns:p14="http://schemas.microsoft.com/office/powerpoint/2010/main" val="951514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projects also include field testing to measure commercial unit performance and I will talk about this today, </a:t>
            </a:r>
          </a:p>
        </p:txBody>
      </p:sp>
      <p:sp>
        <p:nvSpPr>
          <p:cNvPr id="4" name="Slide Number Placeholder 3"/>
          <p:cNvSpPr>
            <a:spLocks noGrp="1"/>
          </p:cNvSpPr>
          <p:nvPr>
            <p:ph type="sldNum" sz="quarter" idx="10"/>
          </p:nvPr>
        </p:nvSpPr>
        <p:spPr/>
        <p:txBody>
          <a:bodyPr/>
          <a:lstStyle/>
          <a:p>
            <a:fld id="{2266349B-579B-446E-944D-2E46BA00820B}" type="slidenum">
              <a:rPr lang="en-US" smtClean="0"/>
              <a:pPr/>
              <a:t>4</a:t>
            </a:fld>
            <a:endParaRPr lang="en-US"/>
          </a:p>
        </p:txBody>
      </p:sp>
    </p:spTree>
    <p:extLst>
      <p:ext uri="{BB962C8B-B14F-4D97-AF65-F5344CB8AC3E}">
        <p14:creationId xmlns:p14="http://schemas.microsoft.com/office/powerpoint/2010/main" val="1911991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performance curve model is included with purchase of Research Report 7, so you will have it for your own use.  It is not an annual license it is a one-time cost; it is included with the purchase of Report 7 which is the middle of the three reports I showed earlier.  All our research reports also include 4 blood tests, so you just send us samples of your feed and product streams and we will get the analysis done and load the model with your own data and  you will have all the charts I have shown and more.  All our research reports also include 6 months of unlimited support by phone and E-mail.  I hope you see how valuable this can be in the Tier 3 world, to be able to see, understand, and control what is happening in your gasoline desulfurizer instead of it being a black box to you.  This is something that was seen by some very astute people in my client group back in 2014.  They saw their gasoline desulfurizer as an outlier in being a black box process.  The cat feed hydrotreater and the FCC unit are not black boxes, we have very detailed knowledge and data and understanding of the reactions happening in them and we use that knowledge all the time to optimize performance.   Why is the gasoline desulfurizer a black box to us, where we can't know what’s happening inside the process, and can't use that knowledge to optimize the unit’s performance?  That insight was the beginning of our work on this.</a:t>
            </a:r>
          </a:p>
        </p:txBody>
      </p:sp>
      <p:sp>
        <p:nvSpPr>
          <p:cNvPr id="4" name="Date Placeholder 3"/>
          <p:cNvSpPr>
            <a:spLocks noGrp="1"/>
          </p:cNvSpPr>
          <p:nvPr>
            <p:ph type="dt" idx="1"/>
          </p:nvPr>
        </p:nvSpPr>
        <p:spPr/>
        <p:txBody>
          <a:bodyPr/>
          <a:lstStyle/>
          <a:p>
            <a:r>
              <a:rPr lang="en-US"/>
              <a:t>7/28/2020</a:t>
            </a:r>
            <a:endParaRPr lang="en-US" dirty="0"/>
          </a:p>
        </p:txBody>
      </p:sp>
      <p:sp>
        <p:nvSpPr>
          <p:cNvPr id="6" name="Slide Number Placeholder 5"/>
          <p:cNvSpPr>
            <a:spLocks noGrp="1"/>
          </p:cNvSpPr>
          <p:nvPr>
            <p:ph type="sldNum" sz="quarter" idx="5"/>
          </p:nvPr>
        </p:nvSpPr>
        <p:spPr/>
        <p:txBody>
          <a:bodyPr/>
          <a:lstStyle/>
          <a:p>
            <a:fld id="{2266349B-579B-446E-944D-2E46BA00820B}" type="slidenum">
              <a:rPr lang="en-US" smtClean="0"/>
              <a:pPr/>
              <a:t>40</a:t>
            </a:fld>
            <a:endParaRPr lang="en-US" dirty="0"/>
          </a:p>
        </p:txBody>
      </p:sp>
    </p:spTree>
    <p:extLst>
      <p:ext uri="{BB962C8B-B14F-4D97-AF65-F5344CB8AC3E}">
        <p14:creationId xmlns:p14="http://schemas.microsoft.com/office/powerpoint/2010/main" val="1937297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performance curve model is a 21</a:t>
            </a:r>
            <a:r>
              <a:rPr lang="en-US" baseline="30000" dirty="0"/>
              <a:t>st</a:t>
            </a:r>
            <a:r>
              <a:rPr lang="en-US" dirty="0"/>
              <a:t> century tool that has been used since 2016 for decision making on </a:t>
            </a:r>
          </a:p>
          <a:p>
            <a:r>
              <a:rPr lang="en-US" dirty="0"/>
              <a:t>BUILD Tier 3 strategy, Capital investments, licensor and catalyst selection, process design, feeds and cut points, </a:t>
            </a:r>
          </a:p>
          <a:p>
            <a:r>
              <a:rPr lang="en-US" dirty="0"/>
              <a:t>If you have a gasoline desulfurizer, your engineers and planners should certainly have this tool!  With an analysis of your feeds and this spreadsheet, you will see and understand what is happening in the unit, make accurate performance estimates, and better decisions for Tier 3 gasoline. </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7/28/2020</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66349B-579B-446E-944D-2E46BA00820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697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your attention, I am done presenting now and we are open for Q&amp;A and discussion.  Please go ahead and enter your questions now.  </a:t>
            </a:r>
          </a:p>
        </p:txBody>
      </p:sp>
      <p:sp>
        <p:nvSpPr>
          <p:cNvPr id="5" name="Slide Number Placeholder 4"/>
          <p:cNvSpPr>
            <a:spLocks noGrp="1"/>
          </p:cNvSpPr>
          <p:nvPr>
            <p:ph type="sldNum" sz="quarter" idx="5"/>
          </p:nvPr>
        </p:nvSpPr>
        <p:spPr/>
        <p:txBody>
          <a:bodyPr/>
          <a:lstStyle/>
          <a:p>
            <a:fld id="{F2493402-3316-4B28-920C-40718F210BE6}" type="slidenum">
              <a:rPr lang="en-US" smtClean="0"/>
              <a:t>42</a:t>
            </a:fld>
            <a:endParaRPr lang="en-US"/>
          </a:p>
        </p:txBody>
      </p:sp>
    </p:spTree>
    <p:extLst>
      <p:ext uri="{BB962C8B-B14F-4D97-AF65-F5344CB8AC3E}">
        <p14:creationId xmlns:p14="http://schemas.microsoft.com/office/powerpoint/2010/main" val="3355491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topics I have brought up, please submit any questions or comments or input on any of these and we will address them for the rest of the hour. And if you see a question on the list that you like, press the thumbs up to move it up and we will raise them in order. 1 minute pause. If you want to participate directly by audio just unmute yourself and speak up and hopefully we will hear your voice. </a:t>
            </a:r>
          </a:p>
        </p:txBody>
      </p:sp>
      <p:sp>
        <p:nvSpPr>
          <p:cNvPr id="5" name="Slide Number Placeholder 4"/>
          <p:cNvSpPr>
            <a:spLocks noGrp="1"/>
          </p:cNvSpPr>
          <p:nvPr>
            <p:ph type="sldNum" sz="quarter" idx="5"/>
          </p:nvPr>
        </p:nvSpPr>
        <p:spPr/>
        <p:txBody>
          <a:bodyPr/>
          <a:lstStyle/>
          <a:p>
            <a:fld id="{F2493402-3316-4B28-920C-40718F210BE6}" type="slidenum">
              <a:rPr lang="en-US" smtClean="0"/>
              <a:t>43</a:t>
            </a:fld>
            <a:endParaRPr lang="en-US"/>
          </a:p>
        </p:txBody>
      </p:sp>
    </p:spTree>
    <p:extLst>
      <p:ext uri="{BB962C8B-B14F-4D97-AF65-F5344CB8AC3E}">
        <p14:creationId xmlns:p14="http://schemas.microsoft.com/office/powerpoint/2010/main" val="33554915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focus today was on octane loss in desulfurization which is an aspect of refinery technology.. But our study covered all aspects of the Tier 3 issue from across disciplines as shown on this list.  Our reports and assistance will help you with any aspect of this topic.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80556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ten years, these clients have come to see, and to benefit of sharing results from our multi-client refining technology research projects.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6438B-49FD-4164-AE56-6DA359A0C5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5819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and have a good day.</a:t>
            </a:r>
            <a:endParaRPr lang="en-US" dirty="0"/>
          </a:p>
        </p:txBody>
      </p:sp>
      <p:sp>
        <p:nvSpPr>
          <p:cNvPr id="5" name="Slide Number Placeholder 4"/>
          <p:cNvSpPr>
            <a:spLocks noGrp="1"/>
          </p:cNvSpPr>
          <p:nvPr>
            <p:ph type="sldNum" sz="quarter" idx="5"/>
          </p:nvPr>
        </p:nvSpPr>
        <p:spPr/>
        <p:txBody>
          <a:bodyPr/>
          <a:lstStyle/>
          <a:p>
            <a:fld id="{F2493402-3316-4B28-920C-40718F210BE6}" type="slidenum">
              <a:rPr lang="en-US" smtClean="0"/>
              <a:t>46</a:t>
            </a:fld>
            <a:endParaRPr lang="en-US"/>
          </a:p>
        </p:txBody>
      </p:sp>
    </p:spTree>
    <p:extLst>
      <p:ext uri="{BB962C8B-B14F-4D97-AF65-F5344CB8AC3E}">
        <p14:creationId xmlns:p14="http://schemas.microsoft.com/office/powerpoint/2010/main" val="3799822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7/28/2020</a:t>
            </a:r>
            <a:endParaRPr lang="en-US" dirty="0"/>
          </a:p>
        </p:txBody>
      </p:sp>
      <p:sp>
        <p:nvSpPr>
          <p:cNvPr id="6" name="Slide Number Placeholder 5"/>
          <p:cNvSpPr>
            <a:spLocks noGrp="1"/>
          </p:cNvSpPr>
          <p:nvPr>
            <p:ph type="sldNum" sz="quarter" idx="5"/>
          </p:nvPr>
        </p:nvSpPr>
        <p:spPr/>
        <p:txBody>
          <a:bodyPr/>
          <a:lstStyle/>
          <a:p>
            <a:fld id="{2266349B-579B-446E-944D-2E46BA00820B}" type="slidenum">
              <a:rPr lang="en-US" smtClean="0"/>
              <a:pPr/>
              <a:t>47</a:t>
            </a:fld>
            <a:endParaRPr lang="en-US" dirty="0"/>
          </a:p>
        </p:txBody>
      </p:sp>
    </p:spTree>
    <p:extLst>
      <p:ext uri="{BB962C8B-B14F-4D97-AF65-F5344CB8AC3E}">
        <p14:creationId xmlns:p14="http://schemas.microsoft.com/office/powerpoint/2010/main" val="592903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2266349B-579B-446E-944D-2E46BA00820B}" type="slidenum">
              <a:rPr lang="en-US" smtClean="0"/>
              <a:pPr/>
              <a:t>48</a:t>
            </a:fld>
            <a:endParaRPr lang="en-US" dirty="0"/>
          </a:p>
        </p:txBody>
      </p:sp>
    </p:spTree>
    <p:extLst>
      <p:ext uri="{BB962C8B-B14F-4D97-AF65-F5344CB8AC3E}">
        <p14:creationId xmlns:p14="http://schemas.microsoft.com/office/powerpoint/2010/main" val="34547062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2266349B-579B-446E-944D-2E46BA00820B}" type="slidenum">
              <a:rPr lang="en-US" smtClean="0"/>
              <a:pPr/>
              <a:t>49</a:t>
            </a:fld>
            <a:endParaRPr lang="en-US" dirty="0"/>
          </a:p>
        </p:txBody>
      </p:sp>
    </p:spTree>
    <p:extLst>
      <p:ext uri="{BB962C8B-B14F-4D97-AF65-F5344CB8AC3E}">
        <p14:creationId xmlns:p14="http://schemas.microsoft.com/office/powerpoint/2010/main" val="348305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market analysis which includes the regulatory, economic, and business aspects that affect financial performance</a:t>
            </a:r>
          </a:p>
        </p:txBody>
      </p:sp>
      <p:sp>
        <p:nvSpPr>
          <p:cNvPr id="4" name="Slide Number Placeholder 3"/>
          <p:cNvSpPr>
            <a:spLocks noGrp="1"/>
          </p:cNvSpPr>
          <p:nvPr>
            <p:ph type="sldNum" sz="quarter" idx="10"/>
          </p:nvPr>
        </p:nvSpPr>
        <p:spPr/>
        <p:txBody>
          <a:bodyPr/>
          <a:lstStyle/>
          <a:p>
            <a:fld id="{2266349B-579B-446E-944D-2E46BA00820B}" type="slidenum">
              <a:rPr lang="en-US" smtClean="0"/>
              <a:pPr/>
              <a:t>5</a:t>
            </a:fld>
            <a:endParaRPr lang="en-US"/>
          </a:p>
        </p:txBody>
      </p:sp>
    </p:spTree>
    <p:extLst>
      <p:ext uri="{BB962C8B-B14F-4D97-AF65-F5344CB8AC3E}">
        <p14:creationId xmlns:p14="http://schemas.microsoft.com/office/powerpoint/2010/main" val="4247261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2266349B-579B-446E-944D-2E46BA00820B}" type="slidenum">
              <a:rPr lang="en-US" smtClean="0"/>
              <a:pPr/>
              <a:t>50</a:t>
            </a:fld>
            <a:endParaRPr lang="en-US" dirty="0"/>
          </a:p>
        </p:txBody>
      </p:sp>
    </p:spTree>
    <p:extLst>
      <p:ext uri="{BB962C8B-B14F-4D97-AF65-F5344CB8AC3E}">
        <p14:creationId xmlns:p14="http://schemas.microsoft.com/office/powerpoint/2010/main" val="15419170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Gasoline sulfur reduction toward 10 ppm has been slow in North America this is the us average ppm sulfur in gasoline. which has been going down toward 10 ppm as required by EPA’s Tier 3 regulation, in 2020.  </a:t>
            </a:r>
          </a:p>
          <a:p>
            <a:r>
              <a:rPr lang="en-US" dirty="0"/>
              <a:t>This leaves a gap of 14 ppm more sulfur removal to be accomplished, from 24 to 10 ppm, by 2020.  </a:t>
            </a:r>
          </a:p>
          <a:p>
            <a:r>
              <a:rPr lang="en-US" dirty="0"/>
              <a:t>Note  that we are now halfway through 2018 which is half way through this time gap, so a lot will be happening in the next 18 months.    </a:t>
            </a:r>
          </a:p>
          <a:p>
            <a:r>
              <a:rPr lang="en-US" dirty="0"/>
              <a:t>That’s the story on sulfur, what’s the story on octane? </a:t>
            </a:r>
          </a:p>
          <a:p>
            <a:endParaRPr lang="en-US" dirty="0"/>
          </a:p>
        </p:txBody>
      </p:sp>
      <p:sp>
        <p:nvSpPr>
          <p:cNvPr id="5" name="Slide Number Placeholder 4"/>
          <p:cNvSpPr>
            <a:spLocks noGrp="1"/>
          </p:cNvSpPr>
          <p:nvPr>
            <p:ph type="sldNum" sz="quarter" idx="11"/>
          </p:nvPr>
        </p:nvSpPr>
        <p:spPr/>
        <p:txBody>
          <a:bodyPr/>
          <a:lstStyle/>
          <a:p>
            <a:fld id="{F2493402-3316-4B28-920C-40718F210BE6}" type="slidenum">
              <a:rPr lang="en-US" smtClean="0"/>
              <a:t>51</a:t>
            </a:fld>
            <a:endParaRPr lang="en-US"/>
          </a:p>
        </p:txBody>
      </p:sp>
    </p:spTree>
    <p:extLst>
      <p:ext uri="{BB962C8B-B14F-4D97-AF65-F5344CB8AC3E}">
        <p14:creationId xmlns:p14="http://schemas.microsoft.com/office/powerpoint/2010/main" val="396722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increasing octane demand, and increasing octane price, and anticipating a $15 billion/year reduction of refinery octane supply, this is the octane sulfur squeeze. </a:t>
            </a:r>
          </a:p>
          <a:p>
            <a:endParaRPr lang="en-US" dirty="0"/>
          </a:p>
        </p:txBody>
      </p:sp>
      <p:sp>
        <p:nvSpPr>
          <p:cNvPr id="5" name="Slide Number Placeholder 4"/>
          <p:cNvSpPr>
            <a:spLocks noGrp="1"/>
          </p:cNvSpPr>
          <p:nvPr>
            <p:ph type="sldNum" sz="quarter" idx="11"/>
          </p:nvPr>
        </p:nvSpPr>
        <p:spPr/>
        <p:txBody>
          <a:bodyPr/>
          <a:lstStyle/>
          <a:p>
            <a:fld id="{F2493402-3316-4B28-920C-40718F210BE6}" type="slidenum">
              <a:rPr lang="en-US" smtClean="0"/>
              <a:t>52</a:t>
            </a:fld>
            <a:endParaRPr lang="en-US"/>
          </a:p>
        </p:txBody>
      </p:sp>
    </p:spTree>
    <p:extLst>
      <p:ext uri="{BB962C8B-B14F-4D97-AF65-F5344CB8AC3E}">
        <p14:creationId xmlns:p14="http://schemas.microsoft.com/office/powerpoint/2010/main" val="334111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see a $15 billion/</a:t>
            </a:r>
            <a:r>
              <a:rPr lang="en-US" dirty="0" err="1"/>
              <a:t>yr</a:t>
            </a:r>
            <a:r>
              <a:rPr lang="en-US" dirty="0"/>
              <a:t> loss of refinery octane supply coming, lets look now at the </a:t>
            </a:r>
            <a:r>
              <a:rPr lang="en-US" u="sng" dirty="0"/>
              <a:t>demand</a:t>
            </a:r>
            <a:r>
              <a:rPr lang="en-US" dirty="0"/>
              <a:t> for octane</a:t>
            </a:r>
          </a:p>
          <a:p>
            <a:endParaRPr lang="en-US" dirty="0"/>
          </a:p>
        </p:txBody>
      </p:sp>
      <p:sp>
        <p:nvSpPr>
          <p:cNvPr id="5" name="Slide Number Placeholder 4"/>
          <p:cNvSpPr>
            <a:spLocks noGrp="1"/>
          </p:cNvSpPr>
          <p:nvPr>
            <p:ph type="sldNum" sz="quarter" idx="11"/>
          </p:nvPr>
        </p:nvSpPr>
        <p:spPr/>
        <p:txBody>
          <a:bodyPr/>
          <a:lstStyle/>
          <a:p>
            <a:fld id="{F2493402-3316-4B28-920C-40718F210BE6}" type="slidenum">
              <a:rPr lang="en-US" smtClean="0"/>
              <a:t>53</a:t>
            </a:fld>
            <a:endParaRPr lang="en-US"/>
          </a:p>
        </p:txBody>
      </p:sp>
    </p:spTree>
    <p:extLst>
      <p:ext uri="{BB962C8B-B14F-4D97-AF65-F5344CB8AC3E}">
        <p14:creationId xmlns:p14="http://schemas.microsoft.com/office/powerpoint/2010/main" val="7999889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fluid catalytic cracking (FCC) process train is highlighted here in green. Starting at the left, the first green block is the feed hydrotreater which pretreats low value, high sulfur, heavy oil, then the second green block, the fluid cat cracker, or FCC, cracks it to gasoline which is then desulfurized in the third green block, the gasoline desulfurizer. The product, FCC gasoline, is the largest component of the US gasoline pool.  It is also the source of almost all the sulfur in the pool.  The key to meeting the Tier 3 spec is to reduce the sulfur in this FCC gasoline stream. And the weak link is in this train.   </a:t>
            </a:r>
          </a:p>
          <a:p>
            <a:endParaRPr lang="en-US" dirty="0"/>
          </a:p>
        </p:txBody>
      </p:sp>
      <p:sp>
        <p:nvSpPr>
          <p:cNvPr id="5" name="Slide Number Placeholder 4"/>
          <p:cNvSpPr>
            <a:spLocks noGrp="1"/>
          </p:cNvSpPr>
          <p:nvPr>
            <p:ph type="sldNum" sz="quarter" idx="11"/>
          </p:nvPr>
        </p:nvSpPr>
        <p:spPr/>
        <p:txBody>
          <a:bodyPr/>
          <a:lstStyle/>
          <a:p>
            <a:fld id="{F2493402-3316-4B28-920C-40718F210BE6}" type="slidenum">
              <a:rPr lang="en-US" smtClean="0"/>
              <a:t>54</a:t>
            </a:fld>
            <a:endParaRPr lang="en-US"/>
          </a:p>
        </p:txBody>
      </p:sp>
    </p:spTree>
    <p:extLst>
      <p:ext uri="{BB962C8B-B14F-4D97-AF65-F5344CB8AC3E}">
        <p14:creationId xmlns:p14="http://schemas.microsoft.com/office/powerpoint/2010/main" val="14558629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train, shown in yellow has no gasoline desulfurizer.  I will refer to this as a yellow refinery. </a:t>
            </a:r>
          </a:p>
        </p:txBody>
      </p:sp>
      <p:sp>
        <p:nvSpPr>
          <p:cNvPr id="5" name="Slide Number Placeholder 4"/>
          <p:cNvSpPr>
            <a:spLocks noGrp="1"/>
          </p:cNvSpPr>
          <p:nvPr>
            <p:ph type="sldNum" sz="quarter" idx="11"/>
          </p:nvPr>
        </p:nvSpPr>
        <p:spPr/>
        <p:txBody>
          <a:bodyPr/>
          <a:lstStyle/>
          <a:p>
            <a:fld id="{F2493402-3316-4B28-920C-40718F210BE6}" type="slidenum">
              <a:rPr lang="en-US" smtClean="0"/>
              <a:t>55</a:t>
            </a:fld>
            <a:endParaRPr lang="en-US"/>
          </a:p>
        </p:txBody>
      </p:sp>
    </p:spTree>
    <p:extLst>
      <p:ext uri="{BB962C8B-B14F-4D97-AF65-F5344CB8AC3E}">
        <p14:creationId xmlns:p14="http://schemas.microsoft.com/office/powerpoint/2010/main" val="9597731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FCC train has no feed hydrotreater.  I call this a red refinery.</a:t>
            </a:r>
          </a:p>
        </p:txBody>
      </p:sp>
      <p:sp>
        <p:nvSpPr>
          <p:cNvPr id="5" name="Slide Number Placeholder 4"/>
          <p:cNvSpPr>
            <a:spLocks noGrp="1"/>
          </p:cNvSpPr>
          <p:nvPr>
            <p:ph type="sldNum" sz="quarter" idx="11"/>
          </p:nvPr>
        </p:nvSpPr>
        <p:spPr/>
        <p:txBody>
          <a:bodyPr/>
          <a:lstStyle/>
          <a:p>
            <a:fld id="{F2493402-3316-4B28-920C-40718F210BE6}" type="slidenum">
              <a:rPr lang="en-US" smtClean="0"/>
              <a:t>56</a:t>
            </a:fld>
            <a:endParaRPr lang="en-US"/>
          </a:p>
        </p:txBody>
      </p:sp>
    </p:spTree>
    <p:extLst>
      <p:ext uri="{BB962C8B-B14F-4D97-AF65-F5344CB8AC3E}">
        <p14:creationId xmlns:p14="http://schemas.microsoft.com/office/powerpoint/2010/main" val="424939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consider three categories of FCC refineries: green, with a complete train, yellow, with no gasoline desulfurizer, and red, with no feed hydrotreater. The point is that green refineries have a huge advantage for making Tier 3 gasoline.  In fact, wherever in the world 10 ppm sulfur gasoline is made today, like Europe and California, refineries fall mostly in the green category.  The United States will now we be relying heavily on yellow and red refineries. They will have little margin for error.  Red refineries especially, have a big disadvantage.  They lack the FCC feed hydrotreater which is a high horsepower unit that removes a lot of difficult sulfur from the heavy feed before it is cracked.  Without the feed hydrotreater, the red refinery is placing the total Tier 3 load on the gasoline desulfurizer, which is a very low horsepower unit.    </a:t>
            </a:r>
          </a:p>
          <a:p>
            <a:endParaRPr lang="en-US" dirty="0"/>
          </a:p>
        </p:txBody>
      </p:sp>
      <p:sp>
        <p:nvSpPr>
          <p:cNvPr id="5" name="Slide Number Placeholder 4"/>
          <p:cNvSpPr>
            <a:spLocks noGrp="1"/>
          </p:cNvSpPr>
          <p:nvPr>
            <p:ph type="sldNum" sz="quarter" idx="11"/>
          </p:nvPr>
        </p:nvSpPr>
        <p:spPr/>
        <p:txBody>
          <a:bodyPr/>
          <a:lstStyle/>
          <a:p>
            <a:fld id="{F2493402-3316-4B28-920C-40718F210BE6}" type="slidenum">
              <a:rPr lang="en-US" smtClean="0"/>
              <a:t>57</a:t>
            </a:fld>
            <a:endParaRPr lang="en-US"/>
          </a:p>
        </p:txBody>
      </p:sp>
    </p:spTree>
    <p:extLst>
      <p:ext uri="{BB962C8B-B14F-4D97-AF65-F5344CB8AC3E}">
        <p14:creationId xmlns:p14="http://schemas.microsoft.com/office/powerpoint/2010/main" val="39191865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2011, Mathpro did a study on Tier 3 refining economics using their LP model of the US refining system.  By </a:t>
            </a:r>
            <a:r>
              <a:rPr lang="en-US" dirty="0" err="1"/>
              <a:t>Mathpro’s</a:t>
            </a:r>
            <a:r>
              <a:rPr lang="en-US" dirty="0"/>
              <a:t> count, in 2011, we were 41% green, 24% yellow, and 35% red.</a:t>
            </a:r>
          </a:p>
        </p:txBody>
      </p:sp>
      <p:sp>
        <p:nvSpPr>
          <p:cNvPr id="5" name="Slide Number Placeholder 4"/>
          <p:cNvSpPr>
            <a:spLocks noGrp="1"/>
          </p:cNvSpPr>
          <p:nvPr>
            <p:ph type="sldNum" sz="quarter" idx="11"/>
          </p:nvPr>
        </p:nvSpPr>
        <p:spPr/>
        <p:txBody>
          <a:bodyPr/>
          <a:lstStyle/>
          <a:p>
            <a:fld id="{F2493402-3316-4B28-920C-40718F210BE6}" type="slidenum">
              <a:rPr lang="en-US" smtClean="0"/>
              <a:t>58</a:t>
            </a:fld>
            <a:endParaRPr lang="en-US"/>
          </a:p>
        </p:txBody>
      </p:sp>
    </p:spTree>
    <p:extLst>
      <p:ext uri="{BB962C8B-B14F-4D97-AF65-F5344CB8AC3E}">
        <p14:creationId xmlns:p14="http://schemas.microsoft.com/office/powerpoint/2010/main" val="11486486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fld id="{2266349B-579B-446E-944D-2E46BA00820B}" type="slidenum">
              <a:rPr lang="en-US" smtClean="0"/>
              <a:pPr/>
              <a:t>59</a:t>
            </a:fld>
            <a:endParaRPr lang="en-US" dirty="0"/>
          </a:p>
        </p:txBody>
      </p:sp>
    </p:spTree>
    <p:extLst>
      <p:ext uri="{BB962C8B-B14F-4D97-AF65-F5344CB8AC3E}">
        <p14:creationId xmlns:p14="http://schemas.microsoft.com/office/powerpoint/2010/main" val="2356866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projects work on an annual cycle.  Each year, we do a well-defined project and issue an annual report in November.   Annual Reports 6, 7, and 8 cover our 3-year program on gasoline desulfurization for Tier 3 gasoline.  Report 6 covers the pilot plant work.  Report 7 focuses on field testing.  And Report 8 focuses on the market research and business strategy aspects.   Our annual projects cost $350,000 per year, most of that is for generating new data in the pilot plant, field tests, and analytical testing.  Because these are multi-client projects, the cost per client is only a fraction of the total cost.  All our reports are available for purchase by anyone, at any time.</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6438B-49FD-4164-AE56-6DA359A0C5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3553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recommending you should buy one of our reports!  It’s a smart thing to do.  I suggest the third, most recent report.  It’s very easy to join our client group.  You just sign a purchase order and we deliver the report at the speed of light.  In the past, this kind of research has been very expensive, top secret and proprietary, you could not buy work like this, but now that has changed.  Nothing in any of our reports is confidential. You don’t need a lawyer, your standard PO terms and conditions on the internet work fine.  Don’t form a committee to decide whether to buy it, that will cost more than the report.  Just buy it and use it.  It’s very good work on an important topic that costs only a minute’s worth of your annual revenue. That’s my amateur sales pitch.  And I will finish by quoting a true professional salesman:</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493402-3316-4B28-920C-40718F210B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4564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762">
              <a:defRPr/>
            </a:pPr>
            <a:r>
              <a:rPr lang="en-US" dirty="0"/>
              <a:t>Our reports include dozens of attachments like these, 10’s of millions of dollars worth of the best published research on the topic.  In the case of gasoline desulfurization and Tier 3, we found, bought, studied, and applied a wealth of available research.  Some of these attachments are hidden gems.  They are included as attachments to our reports so you can read them and become a true expert on that year’s topic.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16438B-49FD-4164-AE56-6DA359A0C52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879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Tier 3 standard mandates a 10 ppm average annual sulfur limit on gasoline in the United States.  It was enacted in 2014 and phased in from 2017 to 2020.  </a:t>
            </a:r>
          </a:p>
        </p:txBody>
      </p:sp>
      <p:sp>
        <p:nvSpPr>
          <p:cNvPr id="5" name="Slide Number Placeholder 4"/>
          <p:cNvSpPr>
            <a:spLocks noGrp="1"/>
          </p:cNvSpPr>
          <p:nvPr>
            <p:ph type="sldNum" sz="quarter" idx="5"/>
          </p:nvPr>
        </p:nvSpPr>
        <p:spPr/>
        <p:txBody>
          <a:bodyPr/>
          <a:lstStyle/>
          <a:p>
            <a:fld id="{F2493402-3316-4B28-920C-40718F210BE6}" type="slidenum">
              <a:rPr lang="en-US" smtClean="0"/>
              <a:t>8</a:t>
            </a:fld>
            <a:endParaRPr lang="en-US"/>
          </a:p>
        </p:txBody>
      </p:sp>
    </p:spTree>
    <p:extLst>
      <p:ext uri="{BB962C8B-B14F-4D97-AF65-F5344CB8AC3E}">
        <p14:creationId xmlns:p14="http://schemas.microsoft.com/office/powerpoint/2010/main" val="1756837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Topics for today are Tier 3 implementation and octane destruction, and we will have Q&amp;A and discussion on what interests you.  And I encourage you at any time to type in your questions into the NEED INSTRUCTIONS</a:t>
            </a:r>
          </a:p>
        </p:txBody>
      </p:sp>
      <p:sp>
        <p:nvSpPr>
          <p:cNvPr id="5" name="Slide Number Placeholder 4"/>
          <p:cNvSpPr>
            <a:spLocks noGrp="1"/>
          </p:cNvSpPr>
          <p:nvPr>
            <p:ph type="sldNum" sz="quarter" idx="5"/>
          </p:nvPr>
        </p:nvSpPr>
        <p:spPr/>
        <p:txBody>
          <a:bodyPr/>
          <a:lstStyle/>
          <a:p>
            <a:fld id="{F2493402-3316-4B28-920C-40718F210BE6}" type="slidenum">
              <a:rPr lang="en-US" smtClean="0"/>
              <a:t>9</a:t>
            </a:fld>
            <a:endParaRPr lang="en-US"/>
          </a:p>
        </p:txBody>
      </p:sp>
    </p:spTree>
    <p:extLst>
      <p:ext uri="{BB962C8B-B14F-4D97-AF65-F5344CB8AC3E}">
        <p14:creationId xmlns:p14="http://schemas.microsoft.com/office/powerpoint/2010/main" val="3355491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7FDF346C-D8C1-4BAD-B9A8-F175E42E4C31}" type="datetime1">
              <a:rPr lang="en-US" smtClean="0"/>
              <a:t>7/29/2020</a:t>
            </a:fld>
            <a:endParaRPr lang="en-US" dirty="0"/>
          </a:p>
        </p:txBody>
      </p:sp>
      <p:sp>
        <p:nvSpPr>
          <p:cNvPr id="8" name="Slide Number Placeholder 7"/>
          <p:cNvSpPr>
            <a:spLocks noGrp="1"/>
          </p:cNvSpPr>
          <p:nvPr>
            <p:ph type="sldNum" sz="quarter" idx="11"/>
          </p:nvPr>
        </p:nvSpPr>
        <p:spPr/>
        <p:txBody>
          <a:bodyPr/>
          <a:lstStyle/>
          <a:p>
            <a:fld id="{5881A172-2591-45B3-9E35-7E31970F6217}" type="slidenum">
              <a:rPr lang="en-US" smtClean="0"/>
              <a:pPr/>
              <a:t>‹#›</a:t>
            </a:fld>
            <a:endParaRPr lang="en-US" dirty="0"/>
          </a:p>
        </p:txBody>
      </p:sp>
      <p:sp>
        <p:nvSpPr>
          <p:cNvPr id="9" name="Footer Placeholder 8"/>
          <p:cNvSpPr>
            <a:spLocks noGrp="1"/>
          </p:cNvSpPr>
          <p:nvPr>
            <p:ph type="ftr" sz="quarter" idx="12"/>
          </p:nvPr>
        </p:nvSpPr>
        <p:spPr/>
        <p:txBody>
          <a:bodyPr/>
          <a:lstStyle/>
          <a:p>
            <a:r>
              <a:rPr lang="en-US" dirty="0"/>
              <a:t>Independent Catalyst Test Report 2010 Appendix - Client Presentation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5DDE8E-CC7F-41E6-A76F-BE0C6049DDE5}" type="datetime1">
              <a:rPr lang="en-US" smtClean="0"/>
              <a:t>7/29/2020</a:t>
            </a:fld>
            <a:endParaRPr lang="en-US" dirty="0"/>
          </a:p>
        </p:txBody>
      </p:sp>
      <p:sp>
        <p:nvSpPr>
          <p:cNvPr id="5" name="Footer Placeholder 4"/>
          <p:cNvSpPr>
            <a:spLocks noGrp="1"/>
          </p:cNvSpPr>
          <p:nvPr>
            <p:ph type="ftr" sz="quarter" idx="11"/>
          </p:nvPr>
        </p:nvSpPr>
        <p:spPr/>
        <p:txBody>
          <a:bodyPr/>
          <a:lstStyle/>
          <a:p>
            <a:r>
              <a:rPr lang="en-US" dirty="0"/>
              <a:t>Independent Catalyst Test Report 2010 Appendix - Client Presentation</a:t>
            </a:r>
          </a:p>
        </p:txBody>
      </p:sp>
      <p:sp>
        <p:nvSpPr>
          <p:cNvPr id="6" name="Slide Number Placeholder 5"/>
          <p:cNvSpPr>
            <a:spLocks noGrp="1"/>
          </p:cNvSpPr>
          <p:nvPr>
            <p:ph type="sldNum" sz="quarter" idx="12"/>
          </p:nvPr>
        </p:nvSpPr>
        <p:spPr/>
        <p:txBody>
          <a:bodyPr/>
          <a:lstStyle/>
          <a:p>
            <a:fld id="{5881A172-2591-45B3-9E35-7E31970F621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3B388-60F2-49C5-A536-6607B30112D4}" type="datetime1">
              <a:rPr lang="en-US" smtClean="0"/>
              <a:t>7/29/2020</a:t>
            </a:fld>
            <a:endParaRPr lang="en-US" dirty="0"/>
          </a:p>
        </p:txBody>
      </p:sp>
      <p:sp>
        <p:nvSpPr>
          <p:cNvPr id="5" name="Footer Placeholder 4"/>
          <p:cNvSpPr>
            <a:spLocks noGrp="1"/>
          </p:cNvSpPr>
          <p:nvPr>
            <p:ph type="ftr" sz="quarter" idx="11"/>
          </p:nvPr>
        </p:nvSpPr>
        <p:spPr/>
        <p:txBody>
          <a:bodyPr/>
          <a:lstStyle/>
          <a:p>
            <a:r>
              <a:rPr lang="en-US" dirty="0"/>
              <a:t>Independent Catalyst Test Report 2010 Appendix - Client Presentation</a:t>
            </a:r>
          </a:p>
        </p:txBody>
      </p:sp>
      <p:sp>
        <p:nvSpPr>
          <p:cNvPr id="6" name="Slide Number Placeholder 5"/>
          <p:cNvSpPr>
            <a:spLocks noGrp="1"/>
          </p:cNvSpPr>
          <p:nvPr>
            <p:ph type="sldNum" sz="quarter" idx="12"/>
          </p:nvPr>
        </p:nvSpPr>
        <p:spPr/>
        <p:txBody>
          <a:bodyPr/>
          <a:lstStyle/>
          <a:p>
            <a:fld id="{5881A172-2591-45B3-9E35-7E31970F621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44B42CD-27E6-44D5-9BA4-0FCF4300C7FC}" type="datetime1">
              <a:rPr lang="en-US" smtClean="0">
                <a:solidFill>
                  <a:prstClr val="white">
                    <a:alpha val="50000"/>
                  </a:prstClr>
                </a:solidFill>
              </a:rPr>
              <a:t>7/29/2020</a:t>
            </a:fld>
            <a:endParaRPr lang="en-US">
              <a:solidFill>
                <a:prstClr val="white">
                  <a:alpha val="50000"/>
                </a:prstClr>
              </a:solidFill>
            </a:endParaRPr>
          </a:p>
        </p:txBody>
      </p:sp>
      <p:sp>
        <p:nvSpPr>
          <p:cNvPr id="8" name="Slide Number Placeholder 7"/>
          <p:cNvSpPr>
            <a:spLocks noGrp="1"/>
          </p:cNvSpPr>
          <p:nvPr>
            <p:ph type="sldNum" sz="quarter" idx="11"/>
          </p:nvPr>
        </p:nvSpPr>
        <p:spPr/>
        <p:txBody>
          <a:bodyPr/>
          <a:lstStyle/>
          <a:p>
            <a:fld id="{5881A172-2591-45B3-9E35-7E31970F6217}" type="slidenum">
              <a:rPr lang="en-US" smtClean="0">
                <a:solidFill>
                  <a:prstClr val="white"/>
                </a:solidFill>
              </a:rPr>
              <a:pPr/>
              <a:t>‹#›</a:t>
            </a:fld>
            <a:endParaRPr lang="en-US">
              <a:solidFill>
                <a:prstClr val="white"/>
              </a:solidFill>
            </a:endParaRPr>
          </a:p>
        </p:txBody>
      </p:sp>
      <p:sp>
        <p:nvSpPr>
          <p:cNvPr id="9" name="Footer Placeholder 8"/>
          <p:cNvSpPr>
            <a:spLocks noGrp="1"/>
          </p:cNvSpPr>
          <p:nvPr>
            <p:ph type="ftr" sz="quarter" idx="12"/>
          </p:nvPr>
        </p:nvSpPr>
        <p:spPr/>
        <p:txBody>
          <a:bodyPr/>
          <a:lstStyle/>
          <a:p>
            <a:r>
              <a:rPr lang="en-US">
                <a:solidFill>
                  <a:prstClr val="white"/>
                </a:solidFill>
              </a:rPr>
              <a:t>copyright 2019 george.hoekstra@hoekstratrading.com</a:t>
            </a:r>
          </a:p>
        </p:txBody>
      </p:sp>
    </p:spTree>
    <p:extLst>
      <p:ext uri="{BB962C8B-B14F-4D97-AF65-F5344CB8AC3E}">
        <p14:creationId xmlns:p14="http://schemas.microsoft.com/office/powerpoint/2010/main" val="3776206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62839B-AFD3-48A6-A437-2C803E2B34DF}" type="datetime1">
              <a:rPr lang="en-US" smtClean="0">
                <a:solidFill>
                  <a:prstClr val="white">
                    <a:alpha val="50000"/>
                  </a:prstClr>
                </a:solidFill>
              </a:rPr>
              <a:t>7/29/2020</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lvl1pPr>
              <a:defRPr>
                <a:solidFill>
                  <a:schemeClr val="accent6">
                    <a:lumMod val="60000"/>
                    <a:lumOff val="40000"/>
                  </a:schemeClr>
                </a:solidFill>
              </a:defRPr>
            </a:lvl1pPr>
          </a:lstStyle>
          <a:p>
            <a:r>
              <a:rPr lang="en-US" dirty="0"/>
              <a:t>copyright 2019 george.hoekstra@hoekstratrading.com</a:t>
            </a:r>
          </a:p>
        </p:txBody>
      </p:sp>
      <p:sp>
        <p:nvSpPr>
          <p:cNvPr id="6" name="Slide Number Placeholder 5"/>
          <p:cNvSpPr>
            <a:spLocks noGrp="1"/>
          </p:cNvSpPr>
          <p:nvPr>
            <p:ph type="sldNum" sz="quarter" idx="12"/>
          </p:nvPr>
        </p:nvSpPr>
        <p:spPr/>
        <p:txBody>
          <a:bodyPr/>
          <a:lstStyle/>
          <a:p>
            <a:fld id="{5881A172-2591-45B3-9E35-7E31970F621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63633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7AC0E1-613A-43BA-9261-5B19AD473134}" type="datetime1">
              <a:rPr lang="en-US" smtClean="0">
                <a:solidFill>
                  <a:prstClr val="white">
                    <a:alpha val="50000"/>
                  </a:prstClr>
                </a:solidFill>
              </a:rPr>
              <a:t>7/29/2020</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lvl1pPr>
              <a:defRPr>
                <a:solidFill>
                  <a:schemeClr val="accent6">
                    <a:lumMod val="60000"/>
                    <a:lumOff val="40000"/>
                  </a:schemeClr>
                </a:solidFill>
              </a:defRPr>
            </a:lvl1pPr>
          </a:lstStyle>
          <a:p>
            <a:r>
              <a:rPr lang="en-US" dirty="0"/>
              <a:t>copyright 2019 george.hoekstra@hoekstratrading.com</a:t>
            </a:r>
          </a:p>
        </p:txBody>
      </p:sp>
      <p:sp>
        <p:nvSpPr>
          <p:cNvPr id="6" name="Slide Number Placeholder 5"/>
          <p:cNvSpPr>
            <a:spLocks noGrp="1"/>
          </p:cNvSpPr>
          <p:nvPr>
            <p:ph type="sldNum" sz="quarter" idx="12"/>
          </p:nvPr>
        </p:nvSpPr>
        <p:spPr/>
        <p:txBody>
          <a:bodyPr/>
          <a:lstStyle/>
          <a:p>
            <a:fld id="{5881A172-2591-45B3-9E35-7E31970F621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778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7DFB3C2-6492-4C16-B75C-A72A980B4BC9}" type="datetime1">
              <a:rPr lang="en-US" smtClean="0">
                <a:solidFill>
                  <a:prstClr val="white">
                    <a:alpha val="50000"/>
                  </a:prstClr>
                </a:solidFill>
              </a:rPr>
              <a:t>7/29/2020</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lvl1pPr>
              <a:defRPr>
                <a:solidFill>
                  <a:schemeClr val="accent6">
                    <a:lumMod val="60000"/>
                    <a:lumOff val="40000"/>
                  </a:schemeClr>
                </a:solidFill>
              </a:defRPr>
            </a:lvl1pPr>
          </a:lstStyle>
          <a:p>
            <a:r>
              <a:rPr lang="en-US" dirty="0"/>
              <a:t>copyright 2019 george.hoekstra@hoekstratrading.com</a:t>
            </a:r>
          </a:p>
        </p:txBody>
      </p:sp>
      <p:sp>
        <p:nvSpPr>
          <p:cNvPr id="7" name="Slide Number Placeholder 6"/>
          <p:cNvSpPr>
            <a:spLocks noGrp="1"/>
          </p:cNvSpPr>
          <p:nvPr>
            <p:ph type="sldNum" sz="quarter" idx="12"/>
          </p:nvPr>
        </p:nvSpPr>
        <p:spPr/>
        <p:txBody>
          <a:bodyPr/>
          <a:lstStyle/>
          <a:p>
            <a:fld id="{5881A172-2591-45B3-9E35-7E31970F6217}" type="slidenum">
              <a:rPr lang="en-US" smtClean="0">
                <a:solidFill>
                  <a:prstClr val="white"/>
                </a:solidFill>
              </a:rPr>
              <a:pPr/>
              <a:t>‹#›</a:t>
            </a:fld>
            <a:endParaRPr lang="en-US">
              <a:solidFill>
                <a:prstClr val="white"/>
              </a:solidFill>
            </a:endParaRPr>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686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30B33DC4-419C-4793-9B1B-3A36DA458116}" type="datetime1">
              <a:rPr lang="en-US" smtClean="0">
                <a:solidFill>
                  <a:prstClr val="white">
                    <a:alpha val="50000"/>
                  </a:prstClr>
                </a:solidFill>
              </a:rPr>
              <a:t>7/29/2020</a:t>
            </a:fld>
            <a:endParaRPr lang="en-US">
              <a:solidFill>
                <a:prstClr val="white">
                  <a:alpha val="50000"/>
                </a:prstClr>
              </a:solidFill>
            </a:endParaRPr>
          </a:p>
        </p:txBody>
      </p:sp>
      <p:sp>
        <p:nvSpPr>
          <p:cNvPr id="8" name="Footer Placeholder 7"/>
          <p:cNvSpPr>
            <a:spLocks noGrp="1"/>
          </p:cNvSpPr>
          <p:nvPr>
            <p:ph type="ftr" sz="quarter" idx="11"/>
          </p:nvPr>
        </p:nvSpPr>
        <p:spPr/>
        <p:txBody>
          <a:bodyPr/>
          <a:lstStyle>
            <a:lvl1pPr>
              <a:defRPr>
                <a:solidFill>
                  <a:schemeClr val="accent6">
                    <a:lumMod val="60000"/>
                    <a:lumOff val="40000"/>
                  </a:schemeClr>
                </a:solidFill>
              </a:defRPr>
            </a:lvl1pPr>
          </a:lstStyle>
          <a:p>
            <a:r>
              <a:rPr lang="en-US" dirty="0"/>
              <a:t>copyright 2019 george.hoekstra@hoekstratrading.com</a:t>
            </a:r>
          </a:p>
        </p:txBody>
      </p:sp>
      <p:sp>
        <p:nvSpPr>
          <p:cNvPr id="9" name="Slide Number Placeholder 8"/>
          <p:cNvSpPr>
            <a:spLocks noGrp="1"/>
          </p:cNvSpPr>
          <p:nvPr>
            <p:ph type="sldNum" sz="quarter" idx="12"/>
          </p:nvPr>
        </p:nvSpPr>
        <p:spPr/>
        <p:txBody>
          <a:bodyPr/>
          <a:lstStyle/>
          <a:p>
            <a:fld id="{5881A172-2591-45B3-9E35-7E31970F6217}" type="slidenum">
              <a:rPr lang="en-US" smtClean="0">
                <a:solidFill>
                  <a:prstClr val="white"/>
                </a:solidFill>
              </a:rPr>
              <a:pPr/>
              <a:t>‹#›</a:t>
            </a:fld>
            <a:endParaRPr lang="en-US">
              <a:solidFill>
                <a:prstClr val="white"/>
              </a:solidFill>
            </a:endParaRPr>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6706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547BD8-E584-46A0-B9B2-24E64350F4C5}" type="datetime1">
              <a:rPr lang="en-US" smtClean="0">
                <a:solidFill>
                  <a:prstClr val="white">
                    <a:alpha val="50000"/>
                  </a:prstClr>
                </a:solidFill>
              </a:rPr>
              <a:t>7/29/2020</a:t>
            </a:fld>
            <a:endParaRPr lang="en-US">
              <a:solidFill>
                <a:prstClr val="white">
                  <a:alpha val="50000"/>
                </a:prstClr>
              </a:solidFill>
            </a:endParaRPr>
          </a:p>
        </p:txBody>
      </p:sp>
      <p:sp>
        <p:nvSpPr>
          <p:cNvPr id="4" name="Footer Placeholder 3"/>
          <p:cNvSpPr>
            <a:spLocks noGrp="1"/>
          </p:cNvSpPr>
          <p:nvPr>
            <p:ph type="ftr" sz="quarter" idx="11"/>
          </p:nvPr>
        </p:nvSpPr>
        <p:spPr/>
        <p:txBody>
          <a:bodyPr/>
          <a:lstStyle>
            <a:lvl1pPr>
              <a:defRPr>
                <a:solidFill>
                  <a:schemeClr val="accent6">
                    <a:lumMod val="60000"/>
                    <a:lumOff val="40000"/>
                  </a:schemeClr>
                </a:solidFill>
              </a:defRPr>
            </a:lvl1pPr>
          </a:lstStyle>
          <a:p>
            <a:r>
              <a:rPr lang="en-US" dirty="0"/>
              <a:t>copyright 2019 george.hoekstra@hoekstratrading.com</a:t>
            </a:r>
          </a:p>
        </p:txBody>
      </p:sp>
      <p:sp>
        <p:nvSpPr>
          <p:cNvPr id="5" name="Slide Number Placeholder 4"/>
          <p:cNvSpPr>
            <a:spLocks noGrp="1"/>
          </p:cNvSpPr>
          <p:nvPr>
            <p:ph type="sldNum" sz="quarter" idx="12"/>
          </p:nvPr>
        </p:nvSpPr>
        <p:spPr/>
        <p:txBody>
          <a:bodyPr/>
          <a:lstStyle/>
          <a:p>
            <a:fld id="{5881A172-2591-45B3-9E35-7E31970F621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35590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FABBCF-CA8F-47A7-B001-E12DE234433A}" type="datetime1">
              <a:rPr lang="en-US" smtClean="0">
                <a:solidFill>
                  <a:prstClr val="white">
                    <a:alpha val="50000"/>
                  </a:prstClr>
                </a:solidFill>
              </a:rPr>
              <a:t>7/29/2020</a:t>
            </a:fld>
            <a:endParaRPr lang="en-US">
              <a:solidFill>
                <a:prstClr val="white">
                  <a:alpha val="50000"/>
                </a:prstClr>
              </a:solidFill>
            </a:endParaRPr>
          </a:p>
        </p:txBody>
      </p:sp>
      <p:sp>
        <p:nvSpPr>
          <p:cNvPr id="3" name="Footer Placeholder 2"/>
          <p:cNvSpPr>
            <a:spLocks noGrp="1"/>
          </p:cNvSpPr>
          <p:nvPr>
            <p:ph type="ftr" sz="quarter" idx="11"/>
          </p:nvPr>
        </p:nvSpPr>
        <p:spPr/>
        <p:txBody>
          <a:bodyPr/>
          <a:lstStyle>
            <a:lvl1pPr>
              <a:defRPr>
                <a:solidFill>
                  <a:schemeClr val="accent6">
                    <a:lumMod val="60000"/>
                    <a:lumOff val="40000"/>
                  </a:schemeClr>
                </a:solidFill>
              </a:defRPr>
            </a:lvl1pPr>
          </a:lstStyle>
          <a:p>
            <a:r>
              <a:rPr lang="en-US" dirty="0"/>
              <a:t>copyright 2019 george.hoekstra@hoekstratrading.com</a:t>
            </a:r>
          </a:p>
        </p:txBody>
      </p:sp>
      <p:sp>
        <p:nvSpPr>
          <p:cNvPr id="4" name="Slide Number Placeholder 3"/>
          <p:cNvSpPr>
            <a:spLocks noGrp="1"/>
          </p:cNvSpPr>
          <p:nvPr>
            <p:ph type="sldNum" sz="quarter" idx="12"/>
          </p:nvPr>
        </p:nvSpPr>
        <p:spPr/>
        <p:txBody>
          <a:bodyPr/>
          <a:lstStyle/>
          <a:p>
            <a:fld id="{5881A172-2591-45B3-9E35-7E31970F621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1431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558393-8EE5-48B6-A526-E7B5F3148023}" type="datetime1">
              <a:rPr lang="en-US" smtClean="0">
                <a:solidFill>
                  <a:prstClr val="white">
                    <a:alpha val="50000"/>
                  </a:prstClr>
                </a:solidFill>
              </a:rPr>
              <a:t>7/29/2020</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lvl1pPr>
              <a:defRPr>
                <a:solidFill>
                  <a:schemeClr val="accent6">
                    <a:lumMod val="60000"/>
                    <a:lumOff val="40000"/>
                  </a:schemeClr>
                </a:solidFill>
              </a:defRPr>
            </a:lvl1pPr>
          </a:lstStyle>
          <a:p>
            <a:r>
              <a:rPr lang="en-US" dirty="0"/>
              <a:t>copyright 2019 george.hoekstra@hoekstratrading.com</a:t>
            </a:r>
          </a:p>
        </p:txBody>
      </p:sp>
      <p:sp>
        <p:nvSpPr>
          <p:cNvPr id="7" name="Slide Number Placeholder 6"/>
          <p:cNvSpPr>
            <a:spLocks noGrp="1"/>
          </p:cNvSpPr>
          <p:nvPr>
            <p:ph type="sldNum" sz="quarter" idx="12"/>
          </p:nvPr>
        </p:nvSpPr>
        <p:spPr/>
        <p:txBody>
          <a:bodyPr/>
          <a:lstStyle/>
          <a:p>
            <a:fld id="{5881A172-2591-45B3-9E35-7E31970F621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8253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91565B-29C1-4C43-9FF5-70B1084724A5}" type="datetime1">
              <a:rPr lang="en-US" smtClean="0"/>
              <a:t>7/29/2020</a:t>
            </a:fld>
            <a:endParaRPr lang="en-US" dirty="0"/>
          </a:p>
        </p:txBody>
      </p:sp>
      <p:sp>
        <p:nvSpPr>
          <p:cNvPr id="5" name="Footer Placeholder 4"/>
          <p:cNvSpPr>
            <a:spLocks noGrp="1"/>
          </p:cNvSpPr>
          <p:nvPr>
            <p:ph type="ftr" sz="quarter" idx="11"/>
          </p:nvPr>
        </p:nvSpPr>
        <p:spPr/>
        <p:txBody>
          <a:bodyPr/>
          <a:lstStyle/>
          <a:p>
            <a:r>
              <a:rPr lang="en-US" dirty="0"/>
              <a:t>Independent Catalyst Test Report 2010 Appendix - Client Presentation</a:t>
            </a:r>
          </a:p>
        </p:txBody>
      </p:sp>
      <p:sp>
        <p:nvSpPr>
          <p:cNvPr id="6" name="Slide Number Placeholder 5"/>
          <p:cNvSpPr>
            <a:spLocks noGrp="1"/>
          </p:cNvSpPr>
          <p:nvPr>
            <p:ph type="sldNum" sz="quarter" idx="12"/>
          </p:nvPr>
        </p:nvSpPr>
        <p:spPr/>
        <p:txBody>
          <a:bodyPr/>
          <a:lstStyle/>
          <a:p>
            <a:fld id="{5881A172-2591-45B3-9E35-7E31970F621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6AFE63-2422-4DFA-B563-D3C03B85C694}" type="datetime1">
              <a:rPr lang="en-US" smtClean="0">
                <a:solidFill>
                  <a:prstClr val="white">
                    <a:alpha val="50000"/>
                  </a:prstClr>
                </a:solidFill>
              </a:rPr>
              <a:t>7/29/2020</a:t>
            </a:fld>
            <a:endParaRPr lang="en-US">
              <a:solidFill>
                <a:prstClr val="white">
                  <a:alpha val="50000"/>
                </a:prstClr>
              </a:solidFill>
            </a:endParaRPr>
          </a:p>
        </p:txBody>
      </p:sp>
      <p:sp>
        <p:nvSpPr>
          <p:cNvPr id="6" name="Footer Placeholder 5"/>
          <p:cNvSpPr>
            <a:spLocks noGrp="1"/>
          </p:cNvSpPr>
          <p:nvPr>
            <p:ph type="ftr" sz="quarter" idx="11"/>
          </p:nvPr>
        </p:nvSpPr>
        <p:spPr/>
        <p:txBody>
          <a:bodyPr/>
          <a:lstStyle>
            <a:lvl1pPr>
              <a:defRPr>
                <a:solidFill>
                  <a:schemeClr val="accent6">
                    <a:lumMod val="60000"/>
                    <a:lumOff val="40000"/>
                  </a:schemeClr>
                </a:solidFill>
              </a:defRPr>
            </a:lvl1pPr>
          </a:lstStyle>
          <a:p>
            <a:r>
              <a:rPr lang="en-US" dirty="0"/>
              <a:t>copyright 2019 george.hoekstra@hoekstratrading.com</a:t>
            </a:r>
          </a:p>
        </p:txBody>
      </p:sp>
      <p:sp>
        <p:nvSpPr>
          <p:cNvPr id="7" name="Slide Number Placeholder 6"/>
          <p:cNvSpPr>
            <a:spLocks noGrp="1"/>
          </p:cNvSpPr>
          <p:nvPr>
            <p:ph type="sldNum" sz="quarter" idx="12"/>
          </p:nvPr>
        </p:nvSpPr>
        <p:spPr/>
        <p:txBody>
          <a:bodyPr/>
          <a:lstStyle/>
          <a:p>
            <a:fld id="{5881A172-2591-45B3-9E35-7E31970F621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46521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65B4F-3AD1-4A08-9CA0-0F6390C1B705}" type="datetime1">
              <a:rPr lang="en-US" smtClean="0">
                <a:solidFill>
                  <a:prstClr val="white">
                    <a:alpha val="50000"/>
                  </a:prstClr>
                </a:solidFill>
              </a:rPr>
              <a:t>7/29/2020</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lvl1pPr>
              <a:defRPr>
                <a:solidFill>
                  <a:schemeClr val="accent6">
                    <a:lumMod val="60000"/>
                    <a:lumOff val="40000"/>
                  </a:schemeClr>
                </a:solidFill>
              </a:defRPr>
            </a:lvl1pPr>
          </a:lstStyle>
          <a:p>
            <a:r>
              <a:rPr lang="en-US" dirty="0"/>
              <a:t>copyright 2019 george.hoekstra@hoekstratrading.com</a:t>
            </a:r>
          </a:p>
        </p:txBody>
      </p:sp>
      <p:sp>
        <p:nvSpPr>
          <p:cNvPr id="6" name="Slide Number Placeholder 5"/>
          <p:cNvSpPr>
            <a:spLocks noGrp="1"/>
          </p:cNvSpPr>
          <p:nvPr>
            <p:ph type="sldNum" sz="quarter" idx="12"/>
          </p:nvPr>
        </p:nvSpPr>
        <p:spPr/>
        <p:txBody>
          <a:bodyPr/>
          <a:lstStyle/>
          <a:p>
            <a:fld id="{5881A172-2591-45B3-9E35-7E31970F621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23553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0482DA-56DB-4062-8038-9A639FE578E6}" type="datetime1">
              <a:rPr lang="en-US" smtClean="0">
                <a:solidFill>
                  <a:prstClr val="white">
                    <a:alpha val="50000"/>
                  </a:prstClr>
                </a:solidFill>
              </a:rPr>
              <a:t>7/29/2020</a:t>
            </a:fld>
            <a:endParaRPr lang="en-US">
              <a:solidFill>
                <a:prstClr val="white">
                  <a:alpha val="50000"/>
                </a:prstClr>
              </a:solidFill>
            </a:endParaRPr>
          </a:p>
        </p:txBody>
      </p:sp>
      <p:sp>
        <p:nvSpPr>
          <p:cNvPr id="5" name="Footer Placeholder 4"/>
          <p:cNvSpPr>
            <a:spLocks noGrp="1"/>
          </p:cNvSpPr>
          <p:nvPr>
            <p:ph type="ftr" sz="quarter" idx="11"/>
          </p:nvPr>
        </p:nvSpPr>
        <p:spPr/>
        <p:txBody>
          <a:bodyPr/>
          <a:lstStyle>
            <a:lvl1pPr>
              <a:defRPr>
                <a:solidFill>
                  <a:schemeClr val="accent6">
                    <a:lumMod val="60000"/>
                    <a:lumOff val="40000"/>
                  </a:schemeClr>
                </a:solidFill>
              </a:defRPr>
            </a:lvl1pPr>
          </a:lstStyle>
          <a:p>
            <a:r>
              <a:rPr lang="en-US" dirty="0"/>
              <a:t>copyright 2019 george.hoekstra@hoekstratrading.com</a:t>
            </a:r>
          </a:p>
        </p:txBody>
      </p:sp>
      <p:sp>
        <p:nvSpPr>
          <p:cNvPr id="6" name="Slide Number Placeholder 5"/>
          <p:cNvSpPr>
            <a:spLocks noGrp="1"/>
          </p:cNvSpPr>
          <p:nvPr>
            <p:ph type="sldNum" sz="quarter" idx="12"/>
          </p:nvPr>
        </p:nvSpPr>
        <p:spPr/>
        <p:txBody>
          <a:bodyPr/>
          <a:lstStyle/>
          <a:p>
            <a:fld id="{5881A172-2591-45B3-9E35-7E31970F621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59823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0BC72D-236B-4E12-9517-F780D8536E0A}" type="datetime1">
              <a:rPr lang="en-US" smtClean="0"/>
              <a:t>7/29/2020</a:t>
            </a:fld>
            <a:endParaRPr lang="en-US" dirty="0"/>
          </a:p>
        </p:txBody>
      </p:sp>
      <p:sp>
        <p:nvSpPr>
          <p:cNvPr id="5" name="Footer Placeholder 4"/>
          <p:cNvSpPr>
            <a:spLocks noGrp="1"/>
          </p:cNvSpPr>
          <p:nvPr>
            <p:ph type="ftr" sz="quarter" idx="11"/>
          </p:nvPr>
        </p:nvSpPr>
        <p:spPr/>
        <p:txBody>
          <a:bodyPr/>
          <a:lstStyle/>
          <a:p>
            <a:r>
              <a:rPr lang="en-US" dirty="0"/>
              <a:t>Independent Catalyst Test Report 2010 Appendix - Client Presentation</a:t>
            </a:r>
          </a:p>
        </p:txBody>
      </p:sp>
      <p:sp>
        <p:nvSpPr>
          <p:cNvPr id="6" name="Slide Number Placeholder 5"/>
          <p:cNvSpPr>
            <a:spLocks noGrp="1"/>
          </p:cNvSpPr>
          <p:nvPr>
            <p:ph type="sldNum" sz="quarter" idx="12"/>
          </p:nvPr>
        </p:nvSpPr>
        <p:spPr/>
        <p:txBody>
          <a:bodyPr/>
          <a:lstStyle/>
          <a:p>
            <a:fld id="{5881A172-2591-45B3-9E35-7E31970F6217}"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69B0488-C0FB-4B74-BF79-13E9829AF21B}" type="datetime1">
              <a:rPr lang="en-US" smtClean="0"/>
              <a:t>7/29/2020</a:t>
            </a:fld>
            <a:endParaRPr lang="en-US" dirty="0"/>
          </a:p>
        </p:txBody>
      </p:sp>
      <p:sp>
        <p:nvSpPr>
          <p:cNvPr id="6" name="Footer Placeholder 5"/>
          <p:cNvSpPr>
            <a:spLocks noGrp="1"/>
          </p:cNvSpPr>
          <p:nvPr>
            <p:ph type="ftr" sz="quarter" idx="11"/>
          </p:nvPr>
        </p:nvSpPr>
        <p:spPr/>
        <p:txBody>
          <a:bodyPr/>
          <a:lstStyle/>
          <a:p>
            <a:r>
              <a:rPr lang="en-US" dirty="0"/>
              <a:t>Independent Catalyst Test Report 2010 Appendix - Client Presentation</a:t>
            </a:r>
          </a:p>
        </p:txBody>
      </p:sp>
      <p:sp>
        <p:nvSpPr>
          <p:cNvPr id="7" name="Slide Number Placeholder 6"/>
          <p:cNvSpPr>
            <a:spLocks noGrp="1"/>
          </p:cNvSpPr>
          <p:nvPr>
            <p:ph type="sldNum" sz="quarter" idx="12"/>
          </p:nvPr>
        </p:nvSpPr>
        <p:spPr/>
        <p:txBody>
          <a:bodyPr/>
          <a:lstStyle/>
          <a:p>
            <a:fld id="{5881A172-2591-45B3-9E35-7E31970F6217}" type="slidenum">
              <a:rPr lang="en-US" smtClean="0"/>
              <a:pPr/>
              <a:t>‹#›</a:t>
            </a:fld>
            <a:endParaRPr lang="en-US" dirty="0"/>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6A637F3-D16C-45E4-B443-07B20E4682B9}" type="datetime1">
              <a:rPr lang="en-US" smtClean="0"/>
              <a:t>7/29/2020</a:t>
            </a:fld>
            <a:endParaRPr lang="en-US" dirty="0"/>
          </a:p>
        </p:txBody>
      </p:sp>
      <p:sp>
        <p:nvSpPr>
          <p:cNvPr id="8" name="Footer Placeholder 7"/>
          <p:cNvSpPr>
            <a:spLocks noGrp="1"/>
          </p:cNvSpPr>
          <p:nvPr>
            <p:ph type="ftr" sz="quarter" idx="11"/>
          </p:nvPr>
        </p:nvSpPr>
        <p:spPr/>
        <p:txBody>
          <a:bodyPr/>
          <a:lstStyle/>
          <a:p>
            <a:r>
              <a:rPr lang="en-US" dirty="0"/>
              <a:t>Independent Catalyst Test Report 2010 Appendix - Client Presentation</a:t>
            </a:r>
          </a:p>
        </p:txBody>
      </p:sp>
      <p:sp>
        <p:nvSpPr>
          <p:cNvPr id="9" name="Slide Number Placeholder 8"/>
          <p:cNvSpPr>
            <a:spLocks noGrp="1"/>
          </p:cNvSpPr>
          <p:nvPr>
            <p:ph type="sldNum" sz="quarter" idx="12"/>
          </p:nvPr>
        </p:nvSpPr>
        <p:spPr/>
        <p:txBody>
          <a:bodyPr/>
          <a:lstStyle/>
          <a:p>
            <a:fld id="{5881A172-2591-45B3-9E35-7E31970F6217}" type="slidenum">
              <a:rPr lang="en-US" smtClean="0"/>
              <a:pPr/>
              <a:t>‹#›</a:t>
            </a:fld>
            <a:endParaRPr lang="en-US" dirty="0"/>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AA081F-BEA8-441D-B611-DC7FE65DB624}" type="datetime1">
              <a:rPr lang="en-US" smtClean="0"/>
              <a:t>7/29/2020</a:t>
            </a:fld>
            <a:endParaRPr lang="en-US" dirty="0"/>
          </a:p>
        </p:txBody>
      </p:sp>
      <p:sp>
        <p:nvSpPr>
          <p:cNvPr id="4" name="Footer Placeholder 3"/>
          <p:cNvSpPr>
            <a:spLocks noGrp="1"/>
          </p:cNvSpPr>
          <p:nvPr>
            <p:ph type="ftr" sz="quarter" idx="11"/>
          </p:nvPr>
        </p:nvSpPr>
        <p:spPr/>
        <p:txBody>
          <a:bodyPr/>
          <a:lstStyle/>
          <a:p>
            <a:r>
              <a:rPr lang="en-US" dirty="0"/>
              <a:t>Independent Catalyst Test Report 2010 Appendix - Client Presentation</a:t>
            </a:r>
          </a:p>
        </p:txBody>
      </p:sp>
      <p:sp>
        <p:nvSpPr>
          <p:cNvPr id="5" name="Slide Number Placeholder 4"/>
          <p:cNvSpPr>
            <a:spLocks noGrp="1"/>
          </p:cNvSpPr>
          <p:nvPr>
            <p:ph type="sldNum" sz="quarter" idx="12"/>
          </p:nvPr>
        </p:nvSpPr>
        <p:spPr/>
        <p:txBody>
          <a:bodyPr/>
          <a:lstStyle/>
          <a:p>
            <a:fld id="{5881A172-2591-45B3-9E35-7E31970F621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9B692-1975-48C8-99E1-378B4A4A9868}" type="datetime1">
              <a:rPr lang="en-US" smtClean="0"/>
              <a:t>7/29/2020</a:t>
            </a:fld>
            <a:endParaRPr lang="en-US" dirty="0"/>
          </a:p>
        </p:txBody>
      </p:sp>
      <p:sp>
        <p:nvSpPr>
          <p:cNvPr id="3" name="Footer Placeholder 2"/>
          <p:cNvSpPr>
            <a:spLocks noGrp="1"/>
          </p:cNvSpPr>
          <p:nvPr>
            <p:ph type="ftr" sz="quarter" idx="11"/>
          </p:nvPr>
        </p:nvSpPr>
        <p:spPr/>
        <p:txBody>
          <a:bodyPr/>
          <a:lstStyle/>
          <a:p>
            <a:r>
              <a:rPr lang="en-US" dirty="0"/>
              <a:t>Independent Catalyst Test Report 2010 Appendix - Client Presentation</a:t>
            </a:r>
          </a:p>
        </p:txBody>
      </p:sp>
      <p:sp>
        <p:nvSpPr>
          <p:cNvPr id="4" name="Slide Number Placeholder 3"/>
          <p:cNvSpPr>
            <a:spLocks noGrp="1"/>
          </p:cNvSpPr>
          <p:nvPr>
            <p:ph type="sldNum" sz="quarter" idx="12"/>
          </p:nvPr>
        </p:nvSpPr>
        <p:spPr/>
        <p:txBody>
          <a:bodyPr/>
          <a:lstStyle/>
          <a:p>
            <a:fld id="{5881A172-2591-45B3-9E35-7E31970F621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F009DD-9EE1-4985-B029-15CE33869E69}" type="datetime1">
              <a:rPr lang="en-US" smtClean="0"/>
              <a:t>7/29/2020</a:t>
            </a:fld>
            <a:endParaRPr lang="en-US" dirty="0"/>
          </a:p>
        </p:txBody>
      </p:sp>
      <p:sp>
        <p:nvSpPr>
          <p:cNvPr id="6" name="Footer Placeholder 5"/>
          <p:cNvSpPr>
            <a:spLocks noGrp="1"/>
          </p:cNvSpPr>
          <p:nvPr>
            <p:ph type="ftr" sz="quarter" idx="11"/>
          </p:nvPr>
        </p:nvSpPr>
        <p:spPr/>
        <p:txBody>
          <a:bodyPr/>
          <a:lstStyle/>
          <a:p>
            <a:r>
              <a:rPr lang="en-US" dirty="0"/>
              <a:t>Independent Catalyst Test Report 2010 Appendix - Client Presentation</a:t>
            </a:r>
          </a:p>
        </p:txBody>
      </p:sp>
      <p:sp>
        <p:nvSpPr>
          <p:cNvPr id="7" name="Slide Number Placeholder 6"/>
          <p:cNvSpPr>
            <a:spLocks noGrp="1"/>
          </p:cNvSpPr>
          <p:nvPr>
            <p:ph type="sldNum" sz="quarter" idx="12"/>
          </p:nvPr>
        </p:nvSpPr>
        <p:spPr/>
        <p:txBody>
          <a:bodyPr/>
          <a:lstStyle/>
          <a:p>
            <a:fld id="{5881A172-2591-45B3-9E35-7E31970F621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F7F745-0A9C-4AE4-BBAA-663D20C21842}" type="datetime1">
              <a:rPr lang="en-US" smtClean="0"/>
              <a:t>7/29/2020</a:t>
            </a:fld>
            <a:endParaRPr lang="en-US" dirty="0"/>
          </a:p>
        </p:txBody>
      </p:sp>
      <p:sp>
        <p:nvSpPr>
          <p:cNvPr id="6" name="Footer Placeholder 5"/>
          <p:cNvSpPr>
            <a:spLocks noGrp="1"/>
          </p:cNvSpPr>
          <p:nvPr>
            <p:ph type="ftr" sz="quarter" idx="11"/>
          </p:nvPr>
        </p:nvSpPr>
        <p:spPr/>
        <p:txBody>
          <a:bodyPr/>
          <a:lstStyle/>
          <a:p>
            <a:r>
              <a:rPr lang="en-US" dirty="0"/>
              <a:t>Independent Catalyst Test Report 2010 Appendix - Client Presentation</a:t>
            </a:r>
          </a:p>
        </p:txBody>
      </p:sp>
      <p:sp>
        <p:nvSpPr>
          <p:cNvPr id="7" name="Slide Number Placeholder 6"/>
          <p:cNvSpPr>
            <a:spLocks noGrp="1"/>
          </p:cNvSpPr>
          <p:nvPr>
            <p:ph type="sldNum" sz="quarter" idx="12"/>
          </p:nvPr>
        </p:nvSpPr>
        <p:spPr/>
        <p:txBody>
          <a:bodyPr/>
          <a:lstStyle/>
          <a:p>
            <a:fld id="{5881A172-2591-45B3-9E35-7E31970F621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25344E65-73F3-4ED3-9DDF-07023835FF6C}" type="datetime1">
              <a:rPr lang="en-US" smtClean="0"/>
              <a:t>7/29/2020</a:t>
            </a:fld>
            <a:endParaRPr lang="en-US" dirty="0"/>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5881A172-2591-45B3-9E35-7E31970F6217}" type="slidenum">
              <a:rPr lang="en-US" smtClean="0"/>
              <a:pPr/>
              <a:t>‹#›</a:t>
            </a:fld>
            <a:endParaRPr lang="en-US" dirty="0"/>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r>
              <a:rPr lang="en-US" dirty="0"/>
              <a:t>Independent Catalyst Test Report 2010 Appendix - Client Presentation</a:t>
            </a:r>
          </a:p>
        </p:txBody>
      </p:sp>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943600"/>
            <a:ext cx="83581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dk1" tx1="lt1" bg2="dk2" tx2="lt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hf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68DEE563-B7F0-4FB6-9F3F-66B6D5F01972}" type="datetime1">
              <a:rPr lang="en-US" smtClean="0">
                <a:solidFill>
                  <a:prstClr val="white">
                    <a:alpha val="50000"/>
                  </a:prstClr>
                </a:solidFill>
              </a:rPr>
              <a:t>7/29/2020</a:t>
            </a:fld>
            <a:endParaRPr lang="en-US">
              <a:solidFill>
                <a:prstClr val="white">
                  <a:alpha val="50000"/>
                </a:prstClr>
              </a:solidFill>
            </a:endParaRPr>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5881A172-2591-45B3-9E35-7E31970F6217}" type="slidenum">
              <a:rPr lang="en-US" smtClean="0">
                <a:solidFill>
                  <a:prstClr val="white"/>
                </a:solidFill>
              </a:rPr>
              <a:pPr/>
              <a:t>‹#›</a:t>
            </a:fld>
            <a:endParaRPr lang="en-US">
              <a:solidFill>
                <a:prstClr val="white"/>
              </a:solidFill>
            </a:endParaRPr>
          </a:p>
        </p:txBody>
      </p:sp>
      <p:sp>
        <p:nvSpPr>
          <p:cNvPr id="5" name="Footer Placeholder 4"/>
          <p:cNvSpPr>
            <a:spLocks noGrp="1"/>
          </p:cNvSpPr>
          <p:nvPr>
            <p:ph type="ftr" sz="quarter" idx="3"/>
          </p:nvPr>
        </p:nvSpPr>
        <p:spPr>
          <a:xfrm>
            <a:off x="5859262" y="855956"/>
            <a:ext cx="2395915" cy="301227"/>
          </a:xfrm>
          <a:prstGeom prst="rect">
            <a:avLst/>
          </a:prstGeom>
        </p:spPr>
        <p:txBody>
          <a:bodyPr vert="horz" lIns="91440" tIns="0" rIns="91440" bIns="45720" rtlCol="0" anchor="t"/>
          <a:lstStyle>
            <a:lvl1pPr algn="l">
              <a:defRPr sz="1000">
                <a:solidFill>
                  <a:schemeClr val="tx1"/>
                </a:solidFill>
              </a:defRPr>
            </a:lvl1pPr>
          </a:lstStyle>
          <a:p>
            <a:r>
              <a:rPr lang="en-US">
                <a:solidFill>
                  <a:prstClr val="white"/>
                </a:solidFill>
              </a:rPr>
              <a:t>copyright 2019 george.hoekstra@hoekstratrading.com</a:t>
            </a:r>
            <a:endParaRPr lang="en-US" dirty="0">
              <a:solidFill>
                <a:prstClr val="white"/>
              </a:solidFill>
            </a:endParaRPr>
          </a:p>
        </p:txBody>
      </p:sp>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943600"/>
            <a:ext cx="8358187" cy="101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1002081"/>
      </p:ext>
    </p:extLst>
  </p:cSld>
  <p:clrMap bg1="dk1" tx1="lt1" bg2="dk2" tx2="lt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Lst>
  <p:hf sldNum="0" hd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chart" Target="../charts/char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notesSlide" Target="../notesSlides/notesSlide34.xml"/><Relationship Id="rId16" Type="http://schemas.microsoft.com/office/2007/relationships/hdphoto" Target="../media/hdphoto7.wdp"/><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8.png"/><Relationship Id="rId14"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notesSlide" Target="../notesSlides/notesSlide35.xml"/><Relationship Id="rId16" Type="http://schemas.microsoft.com/office/2007/relationships/hdphoto" Target="../media/hdphoto1.wdp"/><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1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2.png"/><Relationship Id="rId1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notesSlide" Target="../notesSlides/notesSlide36.xml"/><Relationship Id="rId4"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notesSlide" Target="../notesSlides/notesSlide37.xml"/><Relationship Id="rId4"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23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mailto:George.hoekstra@hoekstratrading.com"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18" Type="http://schemas.openxmlformats.org/officeDocument/2006/relationships/image" Target="../media/image41.emf"/><Relationship Id="rId26" Type="http://schemas.openxmlformats.org/officeDocument/2006/relationships/image" Target="../media/image49.png"/><Relationship Id="rId3" Type="http://schemas.openxmlformats.org/officeDocument/2006/relationships/image" Target="../media/image26.jpeg"/><Relationship Id="rId21" Type="http://schemas.openxmlformats.org/officeDocument/2006/relationships/image" Target="../media/image44.png"/><Relationship Id="rId7" Type="http://schemas.openxmlformats.org/officeDocument/2006/relationships/image" Target="../media/image30.jpeg"/><Relationship Id="rId12" Type="http://schemas.openxmlformats.org/officeDocument/2006/relationships/image" Target="../media/image35.jpe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2" Type="http://schemas.openxmlformats.org/officeDocument/2006/relationships/notesSlide" Target="../notesSlides/notesSlide45.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1" Type="http://schemas.openxmlformats.org/officeDocument/2006/relationships/slideLayout" Target="../slideLayouts/slideLayout12.xml"/><Relationship Id="rId6" Type="http://schemas.openxmlformats.org/officeDocument/2006/relationships/image" Target="../media/image29.jp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emf"/><Relationship Id="rId5" Type="http://schemas.openxmlformats.org/officeDocument/2006/relationships/image" Target="../media/image28.gif"/><Relationship Id="rId15" Type="http://schemas.openxmlformats.org/officeDocument/2006/relationships/image" Target="../media/image38.jpeg"/><Relationship Id="rId23" Type="http://schemas.openxmlformats.org/officeDocument/2006/relationships/image" Target="../media/image46.png"/><Relationship Id="rId28" Type="http://schemas.openxmlformats.org/officeDocument/2006/relationships/image" Target="../media/image51.jpeg"/><Relationship Id="rId10" Type="http://schemas.openxmlformats.org/officeDocument/2006/relationships/image" Target="../media/image33.png"/><Relationship Id="rId19" Type="http://schemas.openxmlformats.org/officeDocument/2006/relationships/image" Target="../media/image42.jpeg"/><Relationship Id="rId31" Type="http://schemas.openxmlformats.org/officeDocument/2006/relationships/image" Target="../media/image54.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jpeg"/><Relationship Id="rId22" Type="http://schemas.openxmlformats.org/officeDocument/2006/relationships/image" Target="../media/image45.emf"/><Relationship Id="rId27" Type="http://schemas.openxmlformats.org/officeDocument/2006/relationships/image" Target="../media/image50.jpeg"/><Relationship Id="rId30"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hyperlink" Target="mailto:George.hoekstra@hoekstratrading.com"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microsoft.com/office/2007/relationships/hdphoto" Target="../media/hdphoto9.wdp"/><Relationship Id="rId5" Type="http://schemas.openxmlformats.org/officeDocument/2006/relationships/image" Target="../media/image58.png"/><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microsoft.com/office/2007/relationships/hdphoto" Target="../media/hdphoto12.wdp"/><Relationship Id="rId5" Type="http://schemas.openxmlformats.org/officeDocument/2006/relationships/image" Target="../media/image61.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7.xml"/><Relationship Id="rId6" Type="http://schemas.microsoft.com/office/2007/relationships/hdphoto" Target="../media/hdphoto16.wdp"/><Relationship Id="rId5" Type="http://schemas.openxmlformats.org/officeDocument/2006/relationships/image" Target="../media/image65.png"/><Relationship Id="rId10" Type="http://schemas.microsoft.com/office/2007/relationships/hdphoto" Target="../media/hdphoto18.wdp"/><Relationship Id="rId4" Type="http://schemas.microsoft.com/office/2007/relationships/hdphoto" Target="../media/hdphoto15.wdp"/><Relationship Id="rId9"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on the side of a building&#10;&#10;Description automatically generated">
            <a:extLst>
              <a:ext uri="{FF2B5EF4-FFF2-40B4-BE49-F238E27FC236}">
                <a16:creationId xmlns:a16="http://schemas.microsoft.com/office/drawing/2014/main" id="{4C2CE4B5-9043-4975-A571-7D6BAC66F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084" y="609600"/>
            <a:ext cx="6909832" cy="5792497"/>
          </a:xfrm>
          <a:prstGeom prst="rect">
            <a:avLst/>
          </a:prstGeom>
        </p:spPr>
      </p:pic>
    </p:spTree>
    <p:extLst>
      <p:ext uri="{BB962C8B-B14F-4D97-AF65-F5344CB8AC3E}">
        <p14:creationId xmlns:p14="http://schemas.microsoft.com/office/powerpoint/2010/main" val="791565160"/>
      </p:ext>
    </p:extLst>
  </p:cSld>
  <p:clrMapOvr>
    <a:masterClrMapping/>
  </p:clrMapOvr>
  <mc:AlternateContent xmlns:mc="http://schemas.openxmlformats.org/markup-compatibility/2006" xmlns:p14="http://schemas.microsoft.com/office/powerpoint/2010/main">
    <mc:Choice Requires="p14">
      <p:transition spd="slow" p14:dur="2000" advTm="12456"/>
    </mc:Choice>
    <mc:Fallback xmlns="">
      <p:transition spd="slow" advTm="1245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14400" y="1554480"/>
            <a:ext cx="7315200" cy="1154097"/>
          </a:xfrm>
        </p:spPr>
        <p:txBody>
          <a:bodyPr>
            <a:normAutofit/>
          </a:bodyPr>
          <a:lstStyle/>
          <a:p>
            <a:r>
              <a:rPr lang="en-US" dirty="0"/>
              <a:t>Tier 3 implementation</a:t>
            </a: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950536" y="2762584"/>
            <a:ext cx="7315200" cy="1386840"/>
          </a:xfrm>
        </p:spPr>
        <p:txBody>
          <a:bodyPr/>
          <a:lstStyle/>
          <a:p>
            <a:r>
              <a:rPr lang="en-US" dirty="0"/>
              <a:t>Is the industry ready? </a:t>
            </a:r>
          </a:p>
          <a:p>
            <a:r>
              <a:rPr lang="en-US" dirty="0"/>
              <a:t>What’s the problem? </a:t>
            </a:r>
          </a:p>
          <a:p>
            <a:r>
              <a:rPr lang="en-US" dirty="0"/>
              <a:t>What’s going to happen? </a:t>
            </a:r>
          </a:p>
        </p:txBody>
      </p:sp>
    </p:spTree>
    <p:extLst>
      <p:ext uri="{BB962C8B-B14F-4D97-AF65-F5344CB8AC3E}">
        <p14:creationId xmlns:p14="http://schemas.microsoft.com/office/powerpoint/2010/main" val="914375247"/>
      </p:ext>
    </p:extLst>
  </p:cSld>
  <p:clrMapOvr>
    <a:masterClrMapping/>
  </p:clrMapOvr>
  <mc:AlternateContent xmlns:mc="http://schemas.openxmlformats.org/markup-compatibility/2006" xmlns:p14="http://schemas.microsoft.com/office/powerpoint/2010/main">
    <mc:Choice Requires="p14">
      <p:transition spd="slow" p14:dur="2000" advTm="7904"/>
    </mc:Choice>
    <mc:Fallback xmlns="">
      <p:transition spd="slow" advTm="790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90600" y="304800"/>
            <a:ext cx="7315200" cy="1154097"/>
          </a:xfrm>
        </p:spPr>
        <p:txBody>
          <a:bodyPr/>
          <a:lstStyle/>
          <a:p>
            <a:r>
              <a:rPr lang="en-US" dirty="0"/>
              <a:t>Tier 3 implementation</a:t>
            </a: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1066800" y="1506965"/>
            <a:ext cx="7239000" cy="702835"/>
          </a:xfrm>
        </p:spPr>
        <p:txBody>
          <a:bodyPr/>
          <a:lstStyle/>
          <a:p>
            <a:r>
              <a:rPr lang="en-US" sz="1800" dirty="0"/>
              <a:t>Is the industry ready? NO</a:t>
            </a:r>
          </a:p>
        </p:txBody>
      </p:sp>
      <p:graphicFrame>
        <p:nvGraphicFramePr>
          <p:cNvPr id="7" name="Table 11">
            <a:extLst>
              <a:ext uri="{FF2B5EF4-FFF2-40B4-BE49-F238E27FC236}">
                <a16:creationId xmlns:a16="http://schemas.microsoft.com/office/drawing/2014/main" id="{59FE0CB3-7265-4D1C-B7E2-49A8FA619CDB}"/>
              </a:ext>
            </a:extLst>
          </p:cNvPr>
          <p:cNvGraphicFramePr>
            <a:graphicFrameLocks/>
          </p:cNvGraphicFramePr>
          <p:nvPr/>
        </p:nvGraphicFramePr>
        <p:xfrm>
          <a:off x="1645920" y="2651760"/>
          <a:ext cx="6539345" cy="3383280"/>
        </p:xfrm>
        <a:graphic>
          <a:graphicData uri="http://schemas.openxmlformats.org/drawingml/2006/table">
            <a:tbl>
              <a:tblPr firstRow="1" bandRow="1">
                <a:tableStyleId>{21E4AEA4-8DFA-4A89-87EB-49C32662AFE0}</a:tableStyleId>
              </a:tblPr>
              <a:tblGrid>
                <a:gridCol w="1616710">
                  <a:extLst>
                    <a:ext uri="{9D8B030D-6E8A-4147-A177-3AD203B41FA5}">
                      <a16:colId xmlns:a16="http://schemas.microsoft.com/office/drawing/2014/main" val="1342468577"/>
                    </a:ext>
                  </a:extLst>
                </a:gridCol>
                <a:gridCol w="1502055">
                  <a:extLst>
                    <a:ext uri="{9D8B030D-6E8A-4147-A177-3AD203B41FA5}">
                      <a16:colId xmlns:a16="http://schemas.microsoft.com/office/drawing/2014/main" val="3505138108"/>
                    </a:ext>
                  </a:extLst>
                </a:gridCol>
                <a:gridCol w="1710290">
                  <a:extLst>
                    <a:ext uri="{9D8B030D-6E8A-4147-A177-3AD203B41FA5}">
                      <a16:colId xmlns:a16="http://schemas.microsoft.com/office/drawing/2014/main" val="1868597465"/>
                    </a:ext>
                  </a:extLst>
                </a:gridCol>
                <a:gridCol w="1710290">
                  <a:extLst>
                    <a:ext uri="{9D8B030D-6E8A-4147-A177-3AD203B41FA5}">
                      <a16:colId xmlns:a16="http://schemas.microsoft.com/office/drawing/2014/main" val="1404946589"/>
                    </a:ext>
                  </a:extLst>
                </a:gridCol>
              </a:tblGrid>
              <a:tr h="676656">
                <a:tc>
                  <a:txBody>
                    <a:bodyPr/>
                    <a:lstStyle/>
                    <a:p>
                      <a:pPr algn="ctr"/>
                      <a:endParaRPr lang="en-US" sz="1600" dirty="0">
                        <a:solidFill>
                          <a:schemeClr val="bg1"/>
                        </a:solidFill>
                      </a:endParaRPr>
                    </a:p>
                    <a:p>
                      <a:pPr algn="ctr"/>
                      <a:r>
                        <a:rPr lang="en-US" sz="1600" dirty="0">
                          <a:solidFill>
                            <a:schemeClr val="bg1"/>
                          </a:solidFill>
                        </a:rPr>
                        <a:t>METRIC</a:t>
                      </a:r>
                    </a:p>
                  </a:txBody>
                  <a:tcPr marL="81659" marR="81659" marT="40830" marB="4083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EXPECTED</a:t>
                      </a:r>
                    </a:p>
                    <a:p>
                      <a:pPr algn="ctr"/>
                      <a:r>
                        <a:rPr lang="en-US" sz="1600" dirty="0">
                          <a:solidFill>
                            <a:schemeClr val="bg1"/>
                          </a:solidFill>
                        </a:rPr>
                        <a:t>2014</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ACTUAL</a:t>
                      </a:r>
                    </a:p>
                    <a:p>
                      <a:pPr algn="ctr"/>
                      <a:r>
                        <a:rPr lang="en-US" sz="1600" dirty="0">
                          <a:solidFill>
                            <a:schemeClr val="bg1"/>
                          </a:solidFill>
                        </a:rPr>
                        <a:t> 2020</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PREDICTED 2023</a:t>
                      </a:r>
                    </a:p>
                  </a:txBody>
                  <a:tcPr marL="81659" marR="81659" marT="40830" marB="4083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444589789"/>
                  </a:ext>
                </a:extLst>
              </a:tr>
              <a:tr h="676656">
                <a:tc>
                  <a:txBody>
                    <a:bodyPr/>
                    <a:lstStyle/>
                    <a:p>
                      <a:pPr algn="ctr"/>
                      <a:endParaRPr lang="en-US" sz="1600" b="1" dirty="0"/>
                    </a:p>
                  </a:txBody>
                  <a:tcPr marL="81659" marR="81659" marT="40830" marB="4083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78683" marR="78683" marT="39341" marB="39341"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4234146"/>
                  </a:ext>
                </a:extLst>
              </a:tr>
              <a:tr h="676656">
                <a:tc>
                  <a:txBody>
                    <a:bodyPr/>
                    <a:lstStyle/>
                    <a:p>
                      <a:pPr algn="ctr"/>
                      <a:endParaRPr lang="en-US" sz="1600" b="1" dirty="0"/>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4618465"/>
                  </a:ext>
                </a:extLst>
              </a:tr>
              <a:tr h="676656">
                <a:tc>
                  <a:txBody>
                    <a:bodyPr/>
                    <a:lstStyle/>
                    <a:p>
                      <a:pPr algn="ctr"/>
                      <a:endParaRPr lang="en-US" sz="1600" b="1" dirty="0"/>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8684848"/>
                  </a:ext>
                </a:extLst>
              </a:tr>
              <a:tr h="676656">
                <a:tc>
                  <a:txBody>
                    <a:bodyPr/>
                    <a:lstStyle/>
                    <a:p>
                      <a:pPr algn="ctr"/>
                      <a:endParaRPr lang="en-US" sz="1600" b="1" dirty="0"/>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78683" marR="78683" marT="39341" marB="39341"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7215529"/>
                  </a:ext>
                </a:extLst>
              </a:tr>
            </a:tbl>
          </a:graphicData>
        </a:graphic>
      </p:graphicFrame>
    </p:spTree>
    <p:extLst>
      <p:ext uri="{BB962C8B-B14F-4D97-AF65-F5344CB8AC3E}">
        <p14:creationId xmlns:p14="http://schemas.microsoft.com/office/powerpoint/2010/main" val="683635171"/>
      </p:ext>
    </p:extLst>
  </p:cSld>
  <p:clrMapOvr>
    <a:masterClrMapping/>
  </p:clrMapOvr>
  <mc:AlternateContent xmlns:mc="http://schemas.openxmlformats.org/markup-compatibility/2006" xmlns:p14="http://schemas.microsoft.com/office/powerpoint/2010/main">
    <mc:Choice Requires="p14">
      <p:transition spd="slow" p14:dur="2000" advTm="16755"/>
    </mc:Choice>
    <mc:Fallback xmlns="">
      <p:transition spd="slow" advTm="1675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90600" y="304800"/>
            <a:ext cx="7315200" cy="1154097"/>
          </a:xfrm>
        </p:spPr>
        <p:txBody>
          <a:bodyPr/>
          <a:lstStyle/>
          <a:p>
            <a:r>
              <a:rPr lang="en-US" dirty="0"/>
              <a:t>Tier 3 implementation</a:t>
            </a: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1066800" y="1506965"/>
            <a:ext cx="7239000" cy="702835"/>
          </a:xfrm>
        </p:spPr>
        <p:txBody>
          <a:bodyPr/>
          <a:lstStyle/>
          <a:p>
            <a:r>
              <a:rPr lang="en-US" sz="1800" dirty="0"/>
              <a:t>Is the industry ready? NO</a:t>
            </a:r>
          </a:p>
        </p:txBody>
      </p:sp>
      <p:graphicFrame>
        <p:nvGraphicFramePr>
          <p:cNvPr id="7" name="Table 11">
            <a:extLst>
              <a:ext uri="{FF2B5EF4-FFF2-40B4-BE49-F238E27FC236}">
                <a16:creationId xmlns:a16="http://schemas.microsoft.com/office/drawing/2014/main" id="{59FE0CB3-7265-4D1C-B7E2-49A8FA619CDB}"/>
              </a:ext>
            </a:extLst>
          </p:cNvPr>
          <p:cNvGraphicFramePr>
            <a:graphicFrameLocks/>
          </p:cNvGraphicFramePr>
          <p:nvPr/>
        </p:nvGraphicFramePr>
        <p:xfrm>
          <a:off x="1645920" y="2651760"/>
          <a:ext cx="6539345" cy="3383280"/>
        </p:xfrm>
        <a:graphic>
          <a:graphicData uri="http://schemas.openxmlformats.org/drawingml/2006/table">
            <a:tbl>
              <a:tblPr firstRow="1" bandRow="1">
                <a:tableStyleId>{21E4AEA4-8DFA-4A89-87EB-49C32662AFE0}</a:tableStyleId>
              </a:tblPr>
              <a:tblGrid>
                <a:gridCol w="1616710">
                  <a:extLst>
                    <a:ext uri="{9D8B030D-6E8A-4147-A177-3AD203B41FA5}">
                      <a16:colId xmlns:a16="http://schemas.microsoft.com/office/drawing/2014/main" val="1342468577"/>
                    </a:ext>
                  </a:extLst>
                </a:gridCol>
                <a:gridCol w="1502055">
                  <a:extLst>
                    <a:ext uri="{9D8B030D-6E8A-4147-A177-3AD203B41FA5}">
                      <a16:colId xmlns:a16="http://schemas.microsoft.com/office/drawing/2014/main" val="3505138108"/>
                    </a:ext>
                  </a:extLst>
                </a:gridCol>
                <a:gridCol w="1710290">
                  <a:extLst>
                    <a:ext uri="{9D8B030D-6E8A-4147-A177-3AD203B41FA5}">
                      <a16:colId xmlns:a16="http://schemas.microsoft.com/office/drawing/2014/main" val="1868597465"/>
                    </a:ext>
                  </a:extLst>
                </a:gridCol>
                <a:gridCol w="1710290">
                  <a:extLst>
                    <a:ext uri="{9D8B030D-6E8A-4147-A177-3AD203B41FA5}">
                      <a16:colId xmlns:a16="http://schemas.microsoft.com/office/drawing/2014/main" val="1404946589"/>
                    </a:ext>
                  </a:extLst>
                </a:gridCol>
              </a:tblGrid>
              <a:tr h="676656">
                <a:tc>
                  <a:txBody>
                    <a:bodyPr/>
                    <a:lstStyle/>
                    <a:p>
                      <a:pPr algn="ctr"/>
                      <a:endParaRPr lang="en-US" sz="1600" dirty="0">
                        <a:solidFill>
                          <a:schemeClr val="bg1"/>
                        </a:solidFill>
                      </a:endParaRPr>
                    </a:p>
                    <a:p>
                      <a:pPr algn="ctr"/>
                      <a:r>
                        <a:rPr lang="en-US" sz="1600" dirty="0">
                          <a:solidFill>
                            <a:schemeClr val="bg1"/>
                          </a:solidFill>
                        </a:rPr>
                        <a:t>METRIC</a:t>
                      </a:r>
                    </a:p>
                  </a:txBody>
                  <a:tcPr marL="81659" marR="81659" marT="40830" marB="4083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EXPECTED</a:t>
                      </a:r>
                    </a:p>
                    <a:p>
                      <a:pPr algn="ctr"/>
                      <a:r>
                        <a:rPr lang="en-US" sz="1600" dirty="0">
                          <a:solidFill>
                            <a:schemeClr val="bg1"/>
                          </a:solidFill>
                        </a:rPr>
                        <a:t>2014</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ACTUAL</a:t>
                      </a:r>
                    </a:p>
                    <a:p>
                      <a:pPr algn="ctr"/>
                      <a:r>
                        <a:rPr lang="en-US" sz="1600" dirty="0">
                          <a:solidFill>
                            <a:schemeClr val="bg1"/>
                          </a:solidFill>
                        </a:rPr>
                        <a:t> 2020</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PREDICTED 2023</a:t>
                      </a:r>
                    </a:p>
                  </a:txBody>
                  <a:tcPr marL="81659" marR="81659" marT="40830" marB="4083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444589789"/>
                  </a:ext>
                </a:extLst>
              </a:tr>
              <a:tr h="676656">
                <a:tc>
                  <a:txBody>
                    <a:bodyPr/>
                    <a:lstStyle/>
                    <a:p>
                      <a:pPr algn="ctr"/>
                      <a:r>
                        <a:rPr lang="en-US" sz="1600" b="1" dirty="0"/>
                        <a:t>CAPITAL</a:t>
                      </a:r>
                    </a:p>
                  </a:txBody>
                  <a:tcPr marL="81659" marR="81659" marT="40830" marB="4083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$3 billion</a:t>
                      </a:r>
                    </a:p>
                  </a:txBody>
                  <a:tcPr marL="81659" marR="81659" marT="40830" marB="4083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0</a:t>
                      </a:r>
                    </a:p>
                  </a:txBody>
                  <a:tcPr marL="78683" marR="78683" marT="39341" marB="39341"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&gt; 0</a:t>
                      </a:r>
                    </a:p>
                  </a:txBody>
                  <a:tcPr marL="81659" marR="81659" marT="40830" marB="4083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4234146"/>
                  </a:ext>
                </a:extLst>
              </a:tr>
              <a:tr h="676656">
                <a:tc>
                  <a:txBody>
                    <a:bodyPr/>
                    <a:lstStyle/>
                    <a:p>
                      <a:pPr algn="ctr"/>
                      <a:endParaRPr lang="en-US" sz="1600" b="1" dirty="0"/>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4618465"/>
                  </a:ext>
                </a:extLst>
              </a:tr>
              <a:tr h="676656">
                <a:tc>
                  <a:txBody>
                    <a:bodyPr/>
                    <a:lstStyle/>
                    <a:p>
                      <a:pPr algn="ctr"/>
                      <a:endParaRPr lang="en-US" sz="1600" b="1" dirty="0"/>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8684848"/>
                  </a:ext>
                </a:extLst>
              </a:tr>
              <a:tr h="676656">
                <a:tc>
                  <a:txBody>
                    <a:bodyPr/>
                    <a:lstStyle/>
                    <a:p>
                      <a:pPr algn="ctr"/>
                      <a:endParaRPr lang="en-US" sz="1600" b="1" dirty="0"/>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78683" marR="78683" marT="39341" marB="39341"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7215529"/>
                  </a:ext>
                </a:extLst>
              </a:tr>
            </a:tbl>
          </a:graphicData>
        </a:graphic>
      </p:graphicFrame>
    </p:spTree>
    <p:extLst>
      <p:ext uri="{BB962C8B-B14F-4D97-AF65-F5344CB8AC3E}">
        <p14:creationId xmlns:p14="http://schemas.microsoft.com/office/powerpoint/2010/main" val="3953958683"/>
      </p:ext>
    </p:extLst>
  </p:cSld>
  <p:clrMapOvr>
    <a:masterClrMapping/>
  </p:clrMapOvr>
  <mc:AlternateContent xmlns:mc="http://schemas.openxmlformats.org/markup-compatibility/2006" xmlns:p14="http://schemas.microsoft.com/office/powerpoint/2010/main">
    <mc:Choice Requires="p14">
      <p:transition spd="slow" p14:dur="2000" advTm="30441"/>
    </mc:Choice>
    <mc:Fallback xmlns="">
      <p:transition spd="slow" advTm="3044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90600" y="304800"/>
            <a:ext cx="7315200" cy="1154097"/>
          </a:xfrm>
        </p:spPr>
        <p:txBody>
          <a:bodyPr/>
          <a:lstStyle/>
          <a:p>
            <a:r>
              <a:rPr lang="en-US" dirty="0"/>
              <a:t>Tier 3 implementation</a:t>
            </a: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1066800" y="1506965"/>
            <a:ext cx="7239000" cy="702835"/>
          </a:xfrm>
        </p:spPr>
        <p:txBody>
          <a:bodyPr>
            <a:normAutofit/>
          </a:bodyPr>
          <a:lstStyle/>
          <a:p>
            <a:r>
              <a:rPr lang="en-US" sz="1800" dirty="0"/>
              <a:t>Is the industry ready? NO</a:t>
            </a:r>
          </a:p>
        </p:txBody>
      </p:sp>
      <p:graphicFrame>
        <p:nvGraphicFramePr>
          <p:cNvPr id="7" name="Table 11">
            <a:extLst>
              <a:ext uri="{FF2B5EF4-FFF2-40B4-BE49-F238E27FC236}">
                <a16:creationId xmlns:a16="http://schemas.microsoft.com/office/drawing/2014/main" id="{59FE0CB3-7265-4D1C-B7E2-49A8FA619CDB}"/>
              </a:ext>
            </a:extLst>
          </p:cNvPr>
          <p:cNvGraphicFramePr>
            <a:graphicFrameLocks/>
          </p:cNvGraphicFramePr>
          <p:nvPr/>
        </p:nvGraphicFramePr>
        <p:xfrm>
          <a:off x="1645920" y="2651760"/>
          <a:ext cx="6539345" cy="3383280"/>
        </p:xfrm>
        <a:graphic>
          <a:graphicData uri="http://schemas.openxmlformats.org/drawingml/2006/table">
            <a:tbl>
              <a:tblPr firstRow="1" bandRow="1">
                <a:tableStyleId>{21E4AEA4-8DFA-4A89-87EB-49C32662AFE0}</a:tableStyleId>
              </a:tblPr>
              <a:tblGrid>
                <a:gridCol w="1616710">
                  <a:extLst>
                    <a:ext uri="{9D8B030D-6E8A-4147-A177-3AD203B41FA5}">
                      <a16:colId xmlns:a16="http://schemas.microsoft.com/office/drawing/2014/main" val="1342468577"/>
                    </a:ext>
                  </a:extLst>
                </a:gridCol>
                <a:gridCol w="1502055">
                  <a:extLst>
                    <a:ext uri="{9D8B030D-6E8A-4147-A177-3AD203B41FA5}">
                      <a16:colId xmlns:a16="http://schemas.microsoft.com/office/drawing/2014/main" val="3505138108"/>
                    </a:ext>
                  </a:extLst>
                </a:gridCol>
                <a:gridCol w="1710290">
                  <a:extLst>
                    <a:ext uri="{9D8B030D-6E8A-4147-A177-3AD203B41FA5}">
                      <a16:colId xmlns:a16="http://schemas.microsoft.com/office/drawing/2014/main" val="1868597465"/>
                    </a:ext>
                  </a:extLst>
                </a:gridCol>
                <a:gridCol w="1710290">
                  <a:extLst>
                    <a:ext uri="{9D8B030D-6E8A-4147-A177-3AD203B41FA5}">
                      <a16:colId xmlns:a16="http://schemas.microsoft.com/office/drawing/2014/main" val="1404946589"/>
                    </a:ext>
                  </a:extLst>
                </a:gridCol>
              </a:tblGrid>
              <a:tr h="676656">
                <a:tc>
                  <a:txBody>
                    <a:bodyPr/>
                    <a:lstStyle/>
                    <a:p>
                      <a:pPr algn="ctr"/>
                      <a:endParaRPr lang="en-US" sz="1600" dirty="0">
                        <a:solidFill>
                          <a:schemeClr val="bg1"/>
                        </a:solidFill>
                      </a:endParaRPr>
                    </a:p>
                    <a:p>
                      <a:pPr algn="ctr"/>
                      <a:r>
                        <a:rPr lang="en-US" sz="1600" dirty="0">
                          <a:solidFill>
                            <a:schemeClr val="bg1"/>
                          </a:solidFill>
                        </a:rPr>
                        <a:t>METRIC</a:t>
                      </a:r>
                    </a:p>
                  </a:txBody>
                  <a:tcPr marL="81659" marR="81659" marT="40830" marB="4083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EXPECTED</a:t>
                      </a:r>
                    </a:p>
                    <a:p>
                      <a:pPr algn="ctr"/>
                      <a:r>
                        <a:rPr lang="en-US" sz="1600" dirty="0">
                          <a:solidFill>
                            <a:schemeClr val="bg1"/>
                          </a:solidFill>
                        </a:rPr>
                        <a:t>2014</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ACTUAL</a:t>
                      </a:r>
                    </a:p>
                    <a:p>
                      <a:pPr algn="ctr"/>
                      <a:r>
                        <a:rPr lang="en-US" sz="1600" dirty="0">
                          <a:solidFill>
                            <a:schemeClr val="bg1"/>
                          </a:solidFill>
                        </a:rPr>
                        <a:t> 2020</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PREDICTED 2023</a:t>
                      </a:r>
                    </a:p>
                  </a:txBody>
                  <a:tcPr marL="81659" marR="81659" marT="40830" marB="4083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444589789"/>
                  </a:ext>
                </a:extLst>
              </a:tr>
              <a:tr h="676656">
                <a:tc>
                  <a:txBody>
                    <a:bodyPr/>
                    <a:lstStyle/>
                    <a:p>
                      <a:pPr algn="ctr"/>
                      <a:r>
                        <a:rPr lang="en-US" sz="1600" b="1" dirty="0"/>
                        <a:t>CAPITAL</a:t>
                      </a:r>
                    </a:p>
                  </a:txBody>
                  <a:tcPr marL="81659" marR="81659" marT="40830" marB="4083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$3 billion</a:t>
                      </a:r>
                    </a:p>
                  </a:txBody>
                  <a:tcPr marL="81659" marR="81659" marT="40830" marB="4083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0</a:t>
                      </a:r>
                    </a:p>
                  </a:txBody>
                  <a:tcPr marL="78683" marR="78683" marT="39341" marB="39341"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&gt; 0</a:t>
                      </a:r>
                    </a:p>
                  </a:txBody>
                  <a:tcPr marL="81659" marR="81659" marT="40830" marB="4083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4234146"/>
                  </a:ext>
                </a:extLst>
              </a:tr>
              <a:tr h="676656">
                <a:tc>
                  <a:txBody>
                    <a:bodyPr/>
                    <a:lstStyle/>
                    <a:p>
                      <a:pPr algn="ctr"/>
                      <a:r>
                        <a:rPr lang="en-US" sz="1600" b="1" dirty="0"/>
                        <a:t>COMPLIANCE</a:t>
                      </a:r>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Early </a:t>
                      </a:r>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Late</a:t>
                      </a:r>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Late</a:t>
                      </a:r>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4618465"/>
                  </a:ext>
                </a:extLst>
              </a:tr>
              <a:tr h="676656">
                <a:tc>
                  <a:txBody>
                    <a:bodyPr/>
                    <a:lstStyle/>
                    <a:p>
                      <a:pPr algn="ctr"/>
                      <a:endParaRPr lang="en-US" sz="1600" b="1" dirty="0"/>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8684848"/>
                  </a:ext>
                </a:extLst>
              </a:tr>
              <a:tr h="676656">
                <a:tc>
                  <a:txBody>
                    <a:bodyPr/>
                    <a:lstStyle/>
                    <a:p>
                      <a:pPr algn="ctr"/>
                      <a:endParaRPr lang="en-US" sz="1600" b="1" dirty="0"/>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78683" marR="78683" marT="39341" marB="39341"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7215529"/>
                  </a:ext>
                </a:extLst>
              </a:tr>
            </a:tbl>
          </a:graphicData>
        </a:graphic>
      </p:graphicFrame>
    </p:spTree>
    <p:extLst>
      <p:ext uri="{BB962C8B-B14F-4D97-AF65-F5344CB8AC3E}">
        <p14:creationId xmlns:p14="http://schemas.microsoft.com/office/powerpoint/2010/main" val="1498847413"/>
      </p:ext>
    </p:extLst>
  </p:cSld>
  <p:clrMapOvr>
    <a:masterClrMapping/>
  </p:clrMapOvr>
  <mc:AlternateContent xmlns:mc="http://schemas.openxmlformats.org/markup-compatibility/2006" xmlns:p14="http://schemas.microsoft.com/office/powerpoint/2010/main">
    <mc:Choice Requires="p14">
      <p:transition spd="slow" p14:dur="2000" advTm="37352"/>
    </mc:Choice>
    <mc:Fallback xmlns="">
      <p:transition spd="slow" advTm="3735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90600" y="304800"/>
            <a:ext cx="7315200" cy="1154097"/>
          </a:xfrm>
        </p:spPr>
        <p:txBody>
          <a:bodyPr/>
          <a:lstStyle/>
          <a:p>
            <a:r>
              <a:rPr lang="en-US" dirty="0"/>
              <a:t>Tier 3 implementation</a:t>
            </a: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1066800" y="1506965"/>
            <a:ext cx="7239000" cy="702835"/>
          </a:xfrm>
        </p:spPr>
        <p:txBody>
          <a:bodyPr>
            <a:normAutofit/>
          </a:bodyPr>
          <a:lstStyle/>
          <a:p>
            <a:r>
              <a:rPr lang="en-US" sz="1800" dirty="0"/>
              <a:t>Is the industry ready? NO</a:t>
            </a:r>
          </a:p>
        </p:txBody>
      </p:sp>
      <p:graphicFrame>
        <p:nvGraphicFramePr>
          <p:cNvPr id="7" name="Table 11">
            <a:extLst>
              <a:ext uri="{FF2B5EF4-FFF2-40B4-BE49-F238E27FC236}">
                <a16:creationId xmlns:a16="http://schemas.microsoft.com/office/drawing/2014/main" id="{59FE0CB3-7265-4D1C-B7E2-49A8FA619CDB}"/>
              </a:ext>
            </a:extLst>
          </p:cNvPr>
          <p:cNvGraphicFramePr>
            <a:graphicFrameLocks/>
          </p:cNvGraphicFramePr>
          <p:nvPr/>
        </p:nvGraphicFramePr>
        <p:xfrm>
          <a:off x="1645920" y="2651760"/>
          <a:ext cx="6539345" cy="3383280"/>
        </p:xfrm>
        <a:graphic>
          <a:graphicData uri="http://schemas.openxmlformats.org/drawingml/2006/table">
            <a:tbl>
              <a:tblPr firstRow="1" bandRow="1">
                <a:tableStyleId>{21E4AEA4-8DFA-4A89-87EB-49C32662AFE0}</a:tableStyleId>
              </a:tblPr>
              <a:tblGrid>
                <a:gridCol w="1616710">
                  <a:extLst>
                    <a:ext uri="{9D8B030D-6E8A-4147-A177-3AD203B41FA5}">
                      <a16:colId xmlns:a16="http://schemas.microsoft.com/office/drawing/2014/main" val="1342468577"/>
                    </a:ext>
                  </a:extLst>
                </a:gridCol>
                <a:gridCol w="1502055">
                  <a:extLst>
                    <a:ext uri="{9D8B030D-6E8A-4147-A177-3AD203B41FA5}">
                      <a16:colId xmlns:a16="http://schemas.microsoft.com/office/drawing/2014/main" val="3505138108"/>
                    </a:ext>
                  </a:extLst>
                </a:gridCol>
                <a:gridCol w="1710290">
                  <a:extLst>
                    <a:ext uri="{9D8B030D-6E8A-4147-A177-3AD203B41FA5}">
                      <a16:colId xmlns:a16="http://schemas.microsoft.com/office/drawing/2014/main" val="1868597465"/>
                    </a:ext>
                  </a:extLst>
                </a:gridCol>
                <a:gridCol w="1710290">
                  <a:extLst>
                    <a:ext uri="{9D8B030D-6E8A-4147-A177-3AD203B41FA5}">
                      <a16:colId xmlns:a16="http://schemas.microsoft.com/office/drawing/2014/main" val="1404946589"/>
                    </a:ext>
                  </a:extLst>
                </a:gridCol>
              </a:tblGrid>
              <a:tr h="676656">
                <a:tc>
                  <a:txBody>
                    <a:bodyPr/>
                    <a:lstStyle/>
                    <a:p>
                      <a:pPr algn="ctr"/>
                      <a:endParaRPr lang="en-US" sz="1600" dirty="0">
                        <a:solidFill>
                          <a:schemeClr val="bg1"/>
                        </a:solidFill>
                      </a:endParaRPr>
                    </a:p>
                    <a:p>
                      <a:pPr algn="ctr"/>
                      <a:r>
                        <a:rPr lang="en-US" sz="1600" dirty="0">
                          <a:solidFill>
                            <a:schemeClr val="bg1"/>
                          </a:solidFill>
                        </a:rPr>
                        <a:t>METRIC</a:t>
                      </a:r>
                    </a:p>
                  </a:txBody>
                  <a:tcPr marL="81659" marR="81659" marT="40830" marB="4083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EXPECTED</a:t>
                      </a:r>
                    </a:p>
                    <a:p>
                      <a:pPr algn="ctr"/>
                      <a:r>
                        <a:rPr lang="en-US" sz="1600" dirty="0">
                          <a:solidFill>
                            <a:schemeClr val="bg1"/>
                          </a:solidFill>
                        </a:rPr>
                        <a:t>2014</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ACTUAL</a:t>
                      </a:r>
                    </a:p>
                    <a:p>
                      <a:pPr algn="ctr"/>
                      <a:r>
                        <a:rPr lang="en-US" sz="1600" dirty="0">
                          <a:solidFill>
                            <a:schemeClr val="bg1"/>
                          </a:solidFill>
                        </a:rPr>
                        <a:t> 2020</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PREDICTED 2023</a:t>
                      </a:r>
                    </a:p>
                  </a:txBody>
                  <a:tcPr marL="81659" marR="81659" marT="40830" marB="4083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444589789"/>
                  </a:ext>
                </a:extLst>
              </a:tr>
              <a:tr h="676656">
                <a:tc>
                  <a:txBody>
                    <a:bodyPr/>
                    <a:lstStyle/>
                    <a:p>
                      <a:pPr algn="ctr"/>
                      <a:r>
                        <a:rPr lang="en-US" sz="1600" b="1" dirty="0"/>
                        <a:t>CAPITAL</a:t>
                      </a:r>
                    </a:p>
                  </a:txBody>
                  <a:tcPr marL="81659" marR="81659" marT="40830" marB="4083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$3 billion</a:t>
                      </a:r>
                    </a:p>
                  </a:txBody>
                  <a:tcPr marL="81659" marR="81659" marT="40830" marB="4083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0</a:t>
                      </a:r>
                    </a:p>
                  </a:txBody>
                  <a:tcPr marL="78683" marR="78683" marT="39341" marB="39341"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&gt; 0</a:t>
                      </a:r>
                    </a:p>
                  </a:txBody>
                  <a:tcPr marL="81659" marR="81659" marT="40830" marB="4083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4234146"/>
                  </a:ext>
                </a:extLst>
              </a:tr>
              <a:tr h="676656">
                <a:tc>
                  <a:txBody>
                    <a:bodyPr/>
                    <a:lstStyle/>
                    <a:p>
                      <a:pPr algn="ctr"/>
                      <a:r>
                        <a:rPr lang="en-US" sz="1600" b="1" dirty="0"/>
                        <a:t>COMPLIANCE</a:t>
                      </a:r>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Early </a:t>
                      </a:r>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Late</a:t>
                      </a:r>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Late</a:t>
                      </a:r>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4618465"/>
                  </a:ext>
                </a:extLst>
              </a:tr>
              <a:tr h="676656">
                <a:tc>
                  <a:txBody>
                    <a:bodyPr/>
                    <a:lstStyle/>
                    <a:p>
                      <a:pPr algn="ctr"/>
                      <a:r>
                        <a:rPr lang="en-US" sz="1600" b="1" dirty="0"/>
                        <a:t>COST</a:t>
                      </a:r>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0.5 AKI octane</a:t>
                      </a:r>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2.5 AKI </a:t>
                      </a:r>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2.5 AKI </a:t>
                      </a:r>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8684848"/>
                  </a:ext>
                </a:extLst>
              </a:tr>
              <a:tr h="676656">
                <a:tc>
                  <a:txBody>
                    <a:bodyPr/>
                    <a:lstStyle/>
                    <a:p>
                      <a:pPr algn="ctr"/>
                      <a:endParaRPr lang="en-US" sz="1600" b="1" dirty="0"/>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78683" marR="78683" marT="39341" marB="39341"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7215529"/>
                  </a:ext>
                </a:extLst>
              </a:tr>
            </a:tbl>
          </a:graphicData>
        </a:graphic>
      </p:graphicFrame>
    </p:spTree>
    <p:extLst>
      <p:ext uri="{BB962C8B-B14F-4D97-AF65-F5344CB8AC3E}">
        <p14:creationId xmlns:p14="http://schemas.microsoft.com/office/powerpoint/2010/main" val="1471691237"/>
      </p:ext>
    </p:extLst>
  </p:cSld>
  <p:clrMapOvr>
    <a:masterClrMapping/>
  </p:clrMapOvr>
  <mc:AlternateContent xmlns:mc="http://schemas.openxmlformats.org/markup-compatibility/2006" xmlns:p14="http://schemas.microsoft.com/office/powerpoint/2010/main">
    <mc:Choice Requires="p14">
      <p:transition spd="slow" p14:dur="2000" advTm="38692"/>
    </mc:Choice>
    <mc:Fallback xmlns="">
      <p:transition spd="slow" advTm="3869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90600" y="304800"/>
            <a:ext cx="7315200" cy="1154097"/>
          </a:xfrm>
        </p:spPr>
        <p:txBody>
          <a:bodyPr/>
          <a:lstStyle/>
          <a:p>
            <a:r>
              <a:rPr lang="en-US" dirty="0"/>
              <a:t>Tier 3 implementation</a:t>
            </a: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1066800" y="1506965"/>
            <a:ext cx="7239000" cy="702835"/>
          </a:xfrm>
        </p:spPr>
        <p:txBody>
          <a:bodyPr>
            <a:normAutofit/>
          </a:bodyPr>
          <a:lstStyle/>
          <a:p>
            <a:r>
              <a:rPr lang="en-US" sz="1800" dirty="0"/>
              <a:t>Is the industry ready? NO</a:t>
            </a:r>
          </a:p>
        </p:txBody>
      </p:sp>
      <p:graphicFrame>
        <p:nvGraphicFramePr>
          <p:cNvPr id="7" name="Table 11">
            <a:extLst>
              <a:ext uri="{FF2B5EF4-FFF2-40B4-BE49-F238E27FC236}">
                <a16:creationId xmlns:a16="http://schemas.microsoft.com/office/drawing/2014/main" id="{59FE0CB3-7265-4D1C-B7E2-49A8FA619CDB}"/>
              </a:ext>
            </a:extLst>
          </p:cNvPr>
          <p:cNvGraphicFramePr>
            <a:graphicFrameLocks/>
          </p:cNvGraphicFramePr>
          <p:nvPr/>
        </p:nvGraphicFramePr>
        <p:xfrm>
          <a:off x="1645920" y="2651760"/>
          <a:ext cx="6539345" cy="3383280"/>
        </p:xfrm>
        <a:graphic>
          <a:graphicData uri="http://schemas.openxmlformats.org/drawingml/2006/table">
            <a:tbl>
              <a:tblPr firstRow="1" bandRow="1">
                <a:tableStyleId>{21E4AEA4-8DFA-4A89-87EB-49C32662AFE0}</a:tableStyleId>
              </a:tblPr>
              <a:tblGrid>
                <a:gridCol w="1616710">
                  <a:extLst>
                    <a:ext uri="{9D8B030D-6E8A-4147-A177-3AD203B41FA5}">
                      <a16:colId xmlns:a16="http://schemas.microsoft.com/office/drawing/2014/main" val="1342468577"/>
                    </a:ext>
                  </a:extLst>
                </a:gridCol>
                <a:gridCol w="1502055">
                  <a:extLst>
                    <a:ext uri="{9D8B030D-6E8A-4147-A177-3AD203B41FA5}">
                      <a16:colId xmlns:a16="http://schemas.microsoft.com/office/drawing/2014/main" val="3505138108"/>
                    </a:ext>
                  </a:extLst>
                </a:gridCol>
                <a:gridCol w="1710290">
                  <a:extLst>
                    <a:ext uri="{9D8B030D-6E8A-4147-A177-3AD203B41FA5}">
                      <a16:colId xmlns:a16="http://schemas.microsoft.com/office/drawing/2014/main" val="1868597465"/>
                    </a:ext>
                  </a:extLst>
                </a:gridCol>
                <a:gridCol w="1710290">
                  <a:extLst>
                    <a:ext uri="{9D8B030D-6E8A-4147-A177-3AD203B41FA5}">
                      <a16:colId xmlns:a16="http://schemas.microsoft.com/office/drawing/2014/main" val="1404946589"/>
                    </a:ext>
                  </a:extLst>
                </a:gridCol>
              </a:tblGrid>
              <a:tr h="676656">
                <a:tc>
                  <a:txBody>
                    <a:bodyPr/>
                    <a:lstStyle/>
                    <a:p>
                      <a:pPr algn="ctr"/>
                      <a:endParaRPr lang="en-US" sz="1600" dirty="0">
                        <a:solidFill>
                          <a:schemeClr val="bg1"/>
                        </a:solidFill>
                      </a:endParaRPr>
                    </a:p>
                    <a:p>
                      <a:pPr algn="ctr"/>
                      <a:r>
                        <a:rPr lang="en-US" sz="1600" dirty="0">
                          <a:solidFill>
                            <a:schemeClr val="bg1"/>
                          </a:solidFill>
                        </a:rPr>
                        <a:t>METRIC</a:t>
                      </a:r>
                    </a:p>
                  </a:txBody>
                  <a:tcPr marL="81659" marR="81659" marT="40830" marB="4083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EXPECTED</a:t>
                      </a:r>
                    </a:p>
                    <a:p>
                      <a:pPr algn="ctr"/>
                      <a:r>
                        <a:rPr lang="en-US" sz="1600" dirty="0">
                          <a:solidFill>
                            <a:schemeClr val="bg1"/>
                          </a:solidFill>
                        </a:rPr>
                        <a:t>2014</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ACTUAL</a:t>
                      </a:r>
                    </a:p>
                    <a:p>
                      <a:pPr algn="ctr"/>
                      <a:r>
                        <a:rPr lang="en-US" sz="1600" dirty="0">
                          <a:solidFill>
                            <a:schemeClr val="bg1"/>
                          </a:solidFill>
                        </a:rPr>
                        <a:t> 2020</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PREDICTED 2023</a:t>
                      </a:r>
                    </a:p>
                  </a:txBody>
                  <a:tcPr marL="81659" marR="81659" marT="40830" marB="4083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444589789"/>
                  </a:ext>
                </a:extLst>
              </a:tr>
              <a:tr h="676656">
                <a:tc>
                  <a:txBody>
                    <a:bodyPr/>
                    <a:lstStyle/>
                    <a:p>
                      <a:pPr algn="ctr"/>
                      <a:r>
                        <a:rPr lang="en-US" sz="1600" b="1" dirty="0"/>
                        <a:t>CAPITAL</a:t>
                      </a:r>
                    </a:p>
                  </a:txBody>
                  <a:tcPr marL="81659" marR="81659" marT="40830" marB="4083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$3 billion</a:t>
                      </a:r>
                    </a:p>
                  </a:txBody>
                  <a:tcPr marL="81659" marR="81659" marT="40830" marB="4083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0</a:t>
                      </a:r>
                    </a:p>
                  </a:txBody>
                  <a:tcPr marL="78683" marR="78683" marT="39341" marB="39341"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&gt; 0</a:t>
                      </a:r>
                    </a:p>
                  </a:txBody>
                  <a:tcPr marL="81659" marR="81659" marT="40830" marB="4083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4234146"/>
                  </a:ext>
                </a:extLst>
              </a:tr>
              <a:tr h="676656">
                <a:tc>
                  <a:txBody>
                    <a:bodyPr/>
                    <a:lstStyle/>
                    <a:p>
                      <a:pPr algn="ctr"/>
                      <a:r>
                        <a:rPr lang="en-US" sz="1600" b="1" dirty="0"/>
                        <a:t>COMPLIANCE</a:t>
                      </a:r>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Early </a:t>
                      </a:r>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Late</a:t>
                      </a:r>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Late</a:t>
                      </a:r>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4618465"/>
                  </a:ext>
                </a:extLst>
              </a:tr>
              <a:tr h="676656">
                <a:tc>
                  <a:txBody>
                    <a:bodyPr/>
                    <a:lstStyle/>
                    <a:p>
                      <a:pPr algn="ctr"/>
                      <a:r>
                        <a:rPr lang="en-US" sz="1600" b="1" dirty="0"/>
                        <a:t>COST</a:t>
                      </a:r>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0.5 AKI octane</a:t>
                      </a:r>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2.5 AKI </a:t>
                      </a:r>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2.5 AKI </a:t>
                      </a:r>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8684848"/>
                  </a:ext>
                </a:extLst>
              </a:tr>
              <a:tr h="676656">
                <a:tc>
                  <a:txBody>
                    <a:bodyPr/>
                    <a:lstStyle/>
                    <a:p>
                      <a:pPr algn="ctr"/>
                      <a:r>
                        <a:rPr lang="en-US" sz="1600" b="1" dirty="0"/>
                        <a:t>CREDITS</a:t>
                      </a:r>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Ample supply</a:t>
                      </a:r>
                    </a:p>
                  </a:txBody>
                  <a:tcPr marL="81659" marR="81659" marT="40830" marB="4083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Meager supply</a:t>
                      </a:r>
                    </a:p>
                  </a:txBody>
                  <a:tcPr marL="78683" marR="78683" marT="39341" marB="39341"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Tight supply</a:t>
                      </a:r>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7215529"/>
                  </a:ext>
                </a:extLst>
              </a:tr>
            </a:tbl>
          </a:graphicData>
        </a:graphic>
      </p:graphicFrame>
    </p:spTree>
    <p:extLst>
      <p:ext uri="{BB962C8B-B14F-4D97-AF65-F5344CB8AC3E}">
        <p14:creationId xmlns:p14="http://schemas.microsoft.com/office/powerpoint/2010/main" val="1778069047"/>
      </p:ext>
    </p:extLst>
  </p:cSld>
  <p:clrMapOvr>
    <a:masterClrMapping/>
  </p:clrMapOvr>
  <mc:AlternateContent xmlns:mc="http://schemas.openxmlformats.org/markup-compatibility/2006" xmlns:p14="http://schemas.microsoft.com/office/powerpoint/2010/main">
    <mc:Choice Requires="p14">
      <p:transition spd="slow" p14:dur="2000" advTm="25384"/>
    </mc:Choice>
    <mc:Fallback xmlns="">
      <p:transition spd="slow" advTm="2538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90600" y="304800"/>
            <a:ext cx="7315200" cy="1154097"/>
          </a:xfrm>
        </p:spPr>
        <p:txBody>
          <a:bodyPr/>
          <a:lstStyle/>
          <a:p>
            <a:r>
              <a:rPr lang="en-US" dirty="0"/>
              <a:t>Tier 3 implementation</a:t>
            </a: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1066800" y="1506965"/>
            <a:ext cx="7239000" cy="702835"/>
          </a:xfrm>
        </p:spPr>
        <p:txBody>
          <a:bodyPr/>
          <a:lstStyle/>
          <a:p>
            <a:r>
              <a:rPr lang="en-US" sz="1800" dirty="0"/>
              <a:t>Is the industry ready? NO</a:t>
            </a:r>
          </a:p>
        </p:txBody>
      </p:sp>
      <p:graphicFrame>
        <p:nvGraphicFramePr>
          <p:cNvPr id="7" name="Table 11">
            <a:extLst>
              <a:ext uri="{FF2B5EF4-FFF2-40B4-BE49-F238E27FC236}">
                <a16:creationId xmlns:a16="http://schemas.microsoft.com/office/drawing/2014/main" id="{59FE0CB3-7265-4D1C-B7E2-49A8FA619CDB}"/>
              </a:ext>
            </a:extLst>
          </p:cNvPr>
          <p:cNvGraphicFramePr>
            <a:graphicFrameLocks/>
          </p:cNvGraphicFramePr>
          <p:nvPr>
            <p:extLst>
              <p:ext uri="{D42A27DB-BD31-4B8C-83A1-F6EECF244321}">
                <p14:modId xmlns:p14="http://schemas.microsoft.com/office/powerpoint/2010/main" val="3918437808"/>
              </p:ext>
            </p:extLst>
          </p:nvPr>
        </p:nvGraphicFramePr>
        <p:xfrm>
          <a:off x="1645920" y="2651760"/>
          <a:ext cx="6539345" cy="3383280"/>
        </p:xfrm>
        <a:graphic>
          <a:graphicData uri="http://schemas.openxmlformats.org/drawingml/2006/table">
            <a:tbl>
              <a:tblPr firstRow="1" bandRow="1">
                <a:tableStyleId>{21E4AEA4-8DFA-4A89-87EB-49C32662AFE0}</a:tableStyleId>
              </a:tblPr>
              <a:tblGrid>
                <a:gridCol w="1616710">
                  <a:extLst>
                    <a:ext uri="{9D8B030D-6E8A-4147-A177-3AD203B41FA5}">
                      <a16:colId xmlns:a16="http://schemas.microsoft.com/office/drawing/2014/main" val="1342468577"/>
                    </a:ext>
                  </a:extLst>
                </a:gridCol>
                <a:gridCol w="1502055">
                  <a:extLst>
                    <a:ext uri="{9D8B030D-6E8A-4147-A177-3AD203B41FA5}">
                      <a16:colId xmlns:a16="http://schemas.microsoft.com/office/drawing/2014/main" val="3505138108"/>
                    </a:ext>
                  </a:extLst>
                </a:gridCol>
                <a:gridCol w="1710290">
                  <a:extLst>
                    <a:ext uri="{9D8B030D-6E8A-4147-A177-3AD203B41FA5}">
                      <a16:colId xmlns:a16="http://schemas.microsoft.com/office/drawing/2014/main" val="1868597465"/>
                    </a:ext>
                  </a:extLst>
                </a:gridCol>
                <a:gridCol w="1710290">
                  <a:extLst>
                    <a:ext uri="{9D8B030D-6E8A-4147-A177-3AD203B41FA5}">
                      <a16:colId xmlns:a16="http://schemas.microsoft.com/office/drawing/2014/main" val="1404946589"/>
                    </a:ext>
                  </a:extLst>
                </a:gridCol>
              </a:tblGrid>
              <a:tr h="676656">
                <a:tc>
                  <a:txBody>
                    <a:bodyPr/>
                    <a:lstStyle/>
                    <a:p>
                      <a:pPr algn="ctr"/>
                      <a:endParaRPr lang="en-US" sz="1600" dirty="0">
                        <a:solidFill>
                          <a:schemeClr val="bg1"/>
                        </a:solidFill>
                      </a:endParaRPr>
                    </a:p>
                    <a:p>
                      <a:pPr algn="ctr"/>
                      <a:r>
                        <a:rPr lang="en-US" sz="1600" dirty="0">
                          <a:solidFill>
                            <a:schemeClr val="bg1"/>
                          </a:solidFill>
                        </a:rPr>
                        <a:t>METRIC</a:t>
                      </a:r>
                    </a:p>
                  </a:txBody>
                  <a:tcPr marL="81659" marR="81659" marT="40830" marB="4083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EXPECTED</a:t>
                      </a:r>
                    </a:p>
                    <a:p>
                      <a:pPr algn="ctr"/>
                      <a:r>
                        <a:rPr lang="en-US" sz="1600" dirty="0">
                          <a:solidFill>
                            <a:schemeClr val="bg1"/>
                          </a:solidFill>
                        </a:rPr>
                        <a:t>2014</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n-US" sz="1600" dirty="0">
                          <a:solidFill>
                            <a:schemeClr val="bg1"/>
                          </a:solidFill>
                        </a:rPr>
                        <a:t>ACTUAL</a:t>
                      </a:r>
                    </a:p>
                    <a:p>
                      <a:pPr algn="ctr"/>
                      <a:r>
                        <a:rPr lang="en-US" sz="1600" dirty="0">
                          <a:solidFill>
                            <a:schemeClr val="bg1"/>
                          </a:solidFill>
                        </a:rPr>
                        <a:t> 2020</a:t>
                      </a:r>
                    </a:p>
                  </a:txBody>
                  <a:tcPr marL="81659" marR="81659" marT="40830" marB="40830" anchor="ctr">
                    <a:lnL w="12700" cmpd="sng">
                      <a:noFill/>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PREDICTED 2023</a:t>
                      </a:r>
                    </a:p>
                  </a:txBody>
                  <a:tcPr marL="81659" marR="81659" marT="40830" marB="4083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444589789"/>
                  </a:ext>
                </a:extLst>
              </a:tr>
              <a:tr h="676656">
                <a:tc>
                  <a:txBody>
                    <a:bodyPr/>
                    <a:lstStyle/>
                    <a:p>
                      <a:pPr algn="ctr"/>
                      <a:r>
                        <a:rPr lang="en-US" sz="1600" b="1" dirty="0"/>
                        <a:t>CAPITAL</a:t>
                      </a:r>
                    </a:p>
                  </a:txBody>
                  <a:tcPr marL="81659" marR="81659" marT="40830" marB="40830"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$3 billion</a:t>
                      </a:r>
                    </a:p>
                  </a:txBody>
                  <a:tcPr marL="81659" marR="81659" marT="40830" marB="4083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0</a:t>
                      </a:r>
                    </a:p>
                  </a:txBody>
                  <a:tcPr marL="78683" marR="78683" marT="39341" marB="39341"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600" dirty="0"/>
                        <a:t>&gt; 0</a:t>
                      </a:r>
                    </a:p>
                  </a:txBody>
                  <a:tcPr marL="81659" marR="81659" marT="40830" marB="4083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34234146"/>
                  </a:ext>
                </a:extLst>
              </a:tr>
              <a:tr h="676656">
                <a:tc>
                  <a:txBody>
                    <a:bodyPr/>
                    <a:lstStyle/>
                    <a:p>
                      <a:pPr algn="ctr"/>
                      <a:r>
                        <a:rPr lang="en-US" sz="1600" b="1" dirty="0"/>
                        <a:t>COMPLIANCE</a:t>
                      </a:r>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Early </a:t>
                      </a:r>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Late</a:t>
                      </a:r>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dirty="0"/>
                        <a:t>Late</a:t>
                      </a:r>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4618465"/>
                  </a:ext>
                </a:extLst>
              </a:tr>
              <a:tr h="676656">
                <a:tc>
                  <a:txBody>
                    <a:bodyPr/>
                    <a:lstStyle/>
                    <a:p>
                      <a:pPr algn="ctr"/>
                      <a:r>
                        <a:rPr lang="en-US" sz="1600" b="1" dirty="0"/>
                        <a:t>COST</a:t>
                      </a:r>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b="1" dirty="0"/>
                        <a:t>0.5 AKI </a:t>
                      </a:r>
                    </a:p>
                  </a:txBody>
                  <a:tcPr marL="81659" marR="81659" marT="40830" marB="4083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b="1" dirty="0"/>
                        <a:t>2.5 AKI </a:t>
                      </a:r>
                    </a:p>
                  </a:txBody>
                  <a:tcPr marL="78683" marR="78683" marT="39341" marB="39341"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600" b="1" dirty="0"/>
                        <a:t>2.5 AKI </a:t>
                      </a:r>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8684848"/>
                  </a:ext>
                </a:extLst>
              </a:tr>
              <a:tr h="676656">
                <a:tc>
                  <a:txBody>
                    <a:bodyPr/>
                    <a:lstStyle/>
                    <a:p>
                      <a:pPr algn="ctr"/>
                      <a:r>
                        <a:rPr lang="en-US" sz="1600" b="1" dirty="0"/>
                        <a:t>CREDITS</a:t>
                      </a:r>
                    </a:p>
                  </a:txBody>
                  <a:tcPr marL="81659" marR="81659" marT="40830" marB="4083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Ample supply</a:t>
                      </a:r>
                    </a:p>
                  </a:txBody>
                  <a:tcPr marL="81659" marR="81659" marT="40830" marB="4083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Meager supply</a:t>
                      </a:r>
                    </a:p>
                  </a:txBody>
                  <a:tcPr marL="78683" marR="78683" marT="39341" marB="39341"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Tight supply</a:t>
                      </a:r>
                    </a:p>
                  </a:txBody>
                  <a:tcPr marL="81659" marR="81659" marT="40830" marB="4083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7215529"/>
                  </a:ext>
                </a:extLst>
              </a:tr>
            </a:tbl>
          </a:graphicData>
        </a:graphic>
      </p:graphicFrame>
      <p:cxnSp>
        <p:nvCxnSpPr>
          <p:cNvPr id="5" name="Straight Arrow Connector 4">
            <a:extLst>
              <a:ext uri="{FF2B5EF4-FFF2-40B4-BE49-F238E27FC236}">
                <a16:creationId xmlns:a16="http://schemas.microsoft.com/office/drawing/2014/main" id="{28F8250E-D5D6-47E4-B139-F86CEB61A045}"/>
              </a:ext>
            </a:extLst>
          </p:cNvPr>
          <p:cNvCxnSpPr>
            <a:cxnSpLocks/>
          </p:cNvCxnSpPr>
          <p:nvPr/>
        </p:nvCxnSpPr>
        <p:spPr>
          <a:xfrm>
            <a:off x="222487" y="4953000"/>
            <a:ext cx="134112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0C3C303-4740-4790-8044-C1DC87BF385E}"/>
              </a:ext>
            </a:extLst>
          </p:cNvPr>
          <p:cNvSpPr txBox="1"/>
          <p:nvPr/>
        </p:nvSpPr>
        <p:spPr>
          <a:xfrm>
            <a:off x="61447" y="4635650"/>
            <a:ext cx="1505746" cy="830997"/>
          </a:xfrm>
          <a:prstGeom prst="rect">
            <a:avLst/>
          </a:prstGeom>
          <a:noFill/>
        </p:spPr>
        <p:txBody>
          <a:bodyPr wrap="square" rtlCol="0">
            <a:spAutoFit/>
          </a:bodyPr>
          <a:lstStyle/>
          <a:p>
            <a:pPr algn="ctr"/>
            <a:r>
              <a:rPr lang="en-US" sz="1600" dirty="0"/>
              <a:t>$ billions / y in</a:t>
            </a:r>
          </a:p>
          <a:p>
            <a:pPr algn="ctr"/>
            <a:r>
              <a:rPr lang="en-US" sz="1600" dirty="0"/>
              <a:t>octane </a:t>
            </a:r>
          </a:p>
          <a:p>
            <a:pPr algn="ctr"/>
            <a:r>
              <a:rPr lang="en-US" sz="1600" dirty="0"/>
              <a:t>destruction</a:t>
            </a:r>
          </a:p>
        </p:txBody>
      </p:sp>
    </p:spTree>
    <p:extLst>
      <p:ext uri="{BB962C8B-B14F-4D97-AF65-F5344CB8AC3E}">
        <p14:creationId xmlns:p14="http://schemas.microsoft.com/office/powerpoint/2010/main" val="1984718871"/>
      </p:ext>
    </p:extLst>
  </p:cSld>
  <p:clrMapOvr>
    <a:masterClrMapping/>
  </p:clrMapOvr>
  <mc:AlternateContent xmlns:mc="http://schemas.openxmlformats.org/markup-compatibility/2006" xmlns:p14="http://schemas.microsoft.com/office/powerpoint/2010/main">
    <mc:Choice Requires="p14">
      <p:transition spd="slow" p14:dur="2000" advTm="52707"/>
    </mc:Choice>
    <mc:Fallback xmlns="">
      <p:transition spd="slow" advTm="5270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90600" y="304800"/>
            <a:ext cx="7315200" cy="1154097"/>
          </a:xfrm>
        </p:spPr>
        <p:txBody>
          <a:bodyPr/>
          <a:lstStyle/>
          <a:p>
            <a:r>
              <a:rPr lang="en-US" dirty="0"/>
              <a:t>Tier 3 implementation</a:t>
            </a:r>
            <a:endParaRPr lang="en-US" dirty="0">
              <a:solidFill>
                <a:srgbClr val="FF8600"/>
              </a:solidFill>
            </a:endParaRP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1066800" y="1506965"/>
            <a:ext cx="7239000" cy="702835"/>
          </a:xfrm>
        </p:spPr>
        <p:txBody>
          <a:bodyPr/>
          <a:lstStyle/>
          <a:p>
            <a:r>
              <a:rPr lang="en-US" sz="1800" dirty="0">
                <a:solidFill>
                  <a:schemeClr val="bg1">
                    <a:lumMod val="50000"/>
                    <a:lumOff val="50000"/>
                  </a:schemeClr>
                </a:solidFill>
              </a:rPr>
              <a:t>Is the industry ready? NO</a:t>
            </a:r>
          </a:p>
          <a:p>
            <a:r>
              <a:rPr lang="en-US" sz="1800" dirty="0"/>
              <a:t>What’s the problem? OCTANE</a:t>
            </a:r>
          </a:p>
          <a:p>
            <a:endParaRPr lang="en-US" dirty="0"/>
          </a:p>
        </p:txBody>
      </p:sp>
      <p:pic>
        <p:nvPicPr>
          <p:cNvPr id="6" name="Picture 5">
            <a:extLst>
              <a:ext uri="{FF2B5EF4-FFF2-40B4-BE49-F238E27FC236}">
                <a16:creationId xmlns:a16="http://schemas.microsoft.com/office/drawing/2014/main" id="{FFFE45C8-30A5-4812-A5F4-BC3E7089034B}"/>
              </a:ext>
            </a:extLst>
          </p:cNvPr>
          <p:cNvPicPr>
            <a:picLocks noChangeAspect="1"/>
          </p:cNvPicPr>
          <p:nvPr/>
        </p:nvPicPr>
        <p:blipFill>
          <a:blip r:embed="rId3"/>
          <a:stretch>
            <a:fillRect/>
          </a:stretch>
        </p:blipFill>
        <p:spPr>
          <a:xfrm>
            <a:off x="1524000" y="2438400"/>
            <a:ext cx="5651482" cy="3767655"/>
          </a:xfrm>
          <a:prstGeom prst="rect">
            <a:avLst/>
          </a:prstGeom>
          <a:ln>
            <a:solidFill>
              <a:schemeClr val="tx1"/>
            </a:solidFill>
          </a:ln>
        </p:spPr>
      </p:pic>
    </p:spTree>
    <p:extLst>
      <p:ext uri="{BB962C8B-B14F-4D97-AF65-F5344CB8AC3E}">
        <p14:creationId xmlns:p14="http://schemas.microsoft.com/office/powerpoint/2010/main" val="3815107003"/>
      </p:ext>
    </p:extLst>
  </p:cSld>
  <p:clrMapOvr>
    <a:masterClrMapping/>
  </p:clrMapOvr>
  <mc:AlternateContent xmlns:mc="http://schemas.openxmlformats.org/markup-compatibility/2006" xmlns:p14="http://schemas.microsoft.com/office/powerpoint/2010/main">
    <mc:Choice Requires="p14">
      <p:transition spd="slow" p14:dur="2000" advTm="52777"/>
    </mc:Choice>
    <mc:Fallback xmlns="">
      <p:transition spd="slow" advTm="5277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90600" y="304800"/>
            <a:ext cx="7315200" cy="1154097"/>
          </a:xfrm>
        </p:spPr>
        <p:txBody>
          <a:bodyPr/>
          <a:lstStyle/>
          <a:p>
            <a:r>
              <a:rPr lang="en-US" dirty="0"/>
              <a:t>Tier 3 implementation</a:t>
            </a: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1066800" y="1506965"/>
            <a:ext cx="7239000" cy="1083835"/>
          </a:xfrm>
        </p:spPr>
        <p:txBody>
          <a:bodyPr>
            <a:normAutofit/>
          </a:bodyPr>
          <a:lstStyle/>
          <a:p>
            <a:pPr>
              <a:spcAft>
                <a:spcPts val="0"/>
              </a:spcAft>
              <a:buSzPts val="2000"/>
            </a:pPr>
            <a:r>
              <a:rPr lang="en-US" sz="1800" dirty="0">
                <a:solidFill>
                  <a:schemeClr val="bg1">
                    <a:lumMod val="50000"/>
                    <a:lumOff val="50000"/>
                  </a:schemeClr>
                </a:solidFill>
              </a:rPr>
              <a:t>Is the industry ready? NO</a:t>
            </a:r>
          </a:p>
          <a:p>
            <a:pPr>
              <a:spcAft>
                <a:spcPts val="0"/>
              </a:spcAft>
            </a:pPr>
            <a:r>
              <a:rPr lang="en-US" sz="1800" dirty="0">
                <a:solidFill>
                  <a:schemeClr val="bg1">
                    <a:lumMod val="50000"/>
                    <a:lumOff val="50000"/>
                  </a:schemeClr>
                </a:solidFill>
              </a:rPr>
              <a:t>What’s the problem? OCTANE</a:t>
            </a:r>
          </a:p>
          <a:p>
            <a:pPr>
              <a:spcAft>
                <a:spcPts val="0"/>
              </a:spcAft>
            </a:pPr>
            <a:r>
              <a:rPr lang="en-US" sz="1800" dirty="0"/>
              <a:t>What’s going to happen? ADAPTATION</a:t>
            </a:r>
          </a:p>
        </p:txBody>
      </p:sp>
      <p:sp>
        <p:nvSpPr>
          <p:cNvPr id="6" name="Content Placeholder 2">
            <a:extLst>
              <a:ext uri="{FF2B5EF4-FFF2-40B4-BE49-F238E27FC236}">
                <a16:creationId xmlns:a16="http://schemas.microsoft.com/office/drawing/2014/main" id="{42B784F0-817C-49A0-A7B6-0C827F57D2A5}"/>
              </a:ext>
            </a:extLst>
          </p:cNvPr>
          <p:cNvSpPr txBox="1">
            <a:spLocks/>
          </p:cNvSpPr>
          <p:nvPr/>
        </p:nvSpPr>
        <p:spPr>
          <a:xfrm>
            <a:off x="1645919" y="2651760"/>
            <a:ext cx="4145281" cy="3124200"/>
          </a:xfrm>
          <a:prstGeom prst="rect">
            <a:avLst/>
          </a:prstGeom>
          <a:ln>
            <a:noFill/>
          </a:ln>
        </p:spPr>
        <p:txBody>
          <a:bodyPr>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lvl="1">
              <a:lnSpc>
                <a:spcPct val="90000"/>
              </a:lnSpc>
            </a:pPr>
            <a:r>
              <a:rPr lang="en-US" sz="1600" i="1" dirty="0"/>
              <a:t>Purchase</a:t>
            </a:r>
            <a:r>
              <a:rPr lang="en-US" sz="1600" dirty="0"/>
              <a:t> alkylate</a:t>
            </a:r>
          </a:p>
          <a:p>
            <a:pPr lvl="1">
              <a:lnSpc>
                <a:spcPct val="90000"/>
              </a:lnSpc>
            </a:pPr>
            <a:r>
              <a:rPr lang="en-US" sz="1600" i="1" dirty="0"/>
              <a:t>Purchase</a:t>
            </a:r>
            <a:r>
              <a:rPr lang="en-US" sz="1600" dirty="0"/>
              <a:t> other blend stocks</a:t>
            </a:r>
          </a:p>
          <a:p>
            <a:pPr lvl="1">
              <a:lnSpc>
                <a:spcPct val="90000"/>
              </a:lnSpc>
            </a:pPr>
            <a:r>
              <a:rPr lang="en-US" sz="1600" i="1" dirty="0"/>
              <a:t>Purchase</a:t>
            </a:r>
            <a:r>
              <a:rPr lang="en-US" sz="1600" dirty="0"/>
              <a:t> sulfur credits</a:t>
            </a:r>
          </a:p>
          <a:p>
            <a:pPr lvl="1">
              <a:lnSpc>
                <a:spcPct val="90000"/>
              </a:lnSpc>
            </a:pPr>
            <a:r>
              <a:rPr lang="en-US" sz="1600" i="1" dirty="0"/>
              <a:t>Downgrade</a:t>
            </a:r>
            <a:r>
              <a:rPr lang="en-US" sz="1600" dirty="0"/>
              <a:t> FCC yields</a:t>
            </a:r>
          </a:p>
          <a:p>
            <a:pPr lvl="1">
              <a:lnSpc>
                <a:spcPct val="90000"/>
              </a:lnSpc>
            </a:pPr>
            <a:r>
              <a:rPr lang="en-US" sz="1600" i="1" dirty="0"/>
              <a:t>Downgrade</a:t>
            </a:r>
            <a:r>
              <a:rPr lang="en-US" sz="1600" dirty="0"/>
              <a:t> reformer yields</a:t>
            </a:r>
          </a:p>
          <a:p>
            <a:pPr lvl="1">
              <a:lnSpc>
                <a:spcPct val="90000"/>
              </a:lnSpc>
            </a:pPr>
            <a:r>
              <a:rPr lang="en-US" sz="1600" i="1" dirty="0"/>
              <a:t>Downgrade</a:t>
            </a:r>
            <a:r>
              <a:rPr lang="en-US" sz="1600" dirty="0"/>
              <a:t> gasoline streams</a:t>
            </a:r>
          </a:p>
          <a:p>
            <a:pPr lvl="1">
              <a:lnSpc>
                <a:spcPct val="90000"/>
              </a:lnSpc>
            </a:pPr>
            <a:r>
              <a:rPr lang="en-US" sz="1600" i="1" dirty="0"/>
              <a:t>Restrict</a:t>
            </a:r>
            <a:r>
              <a:rPr lang="en-US" sz="1600" dirty="0"/>
              <a:t> gasoline end point</a:t>
            </a:r>
          </a:p>
          <a:p>
            <a:pPr lvl="1">
              <a:lnSpc>
                <a:spcPct val="90000"/>
              </a:lnSpc>
            </a:pPr>
            <a:r>
              <a:rPr lang="en-US" sz="1600" i="1" dirty="0"/>
              <a:t>Restrict</a:t>
            </a:r>
            <a:r>
              <a:rPr lang="en-US" sz="1600" dirty="0"/>
              <a:t> FCC feedstocks</a:t>
            </a:r>
          </a:p>
          <a:p>
            <a:pPr lvl="1">
              <a:lnSpc>
                <a:spcPct val="90000"/>
              </a:lnSpc>
            </a:pPr>
            <a:r>
              <a:rPr lang="en-US" sz="1600" i="1" dirty="0"/>
              <a:t>Restrict</a:t>
            </a:r>
            <a:r>
              <a:rPr lang="en-US" sz="1600" dirty="0"/>
              <a:t> black oil recycle</a:t>
            </a:r>
          </a:p>
          <a:p>
            <a:pPr lvl="1">
              <a:lnSpc>
                <a:spcPct val="90000"/>
              </a:lnSpc>
            </a:pPr>
            <a:r>
              <a:rPr lang="en-US" sz="1600" i="1" dirty="0"/>
              <a:t>Forego</a:t>
            </a:r>
            <a:r>
              <a:rPr lang="en-US" sz="1600" dirty="0"/>
              <a:t> premium sales</a:t>
            </a:r>
          </a:p>
        </p:txBody>
      </p:sp>
      <p:grpSp>
        <p:nvGrpSpPr>
          <p:cNvPr id="9" name="Group 8">
            <a:extLst>
              <a:ext uri="{FF2B5EF4-FFF2-40B4-BE49-F238E27FC236}">
                <a16:creationId xmlns:a16="http://schemas.microsoft.com/office/drawing/2014/main" id="{23E42510-500B-4095-AE69-3A46C84BC9D7}"/>
              </a:ext>
            </a:extLst>
          </p:cNvPr>
          <p:cNvGrpSpPr/>
          <p:nvPr/>
        </p:nvGrpSpPr>
        <p:grpSpPr>
          <a:xfrm>
            <a:off x="5410200" y="2651760"/>
            <a:ext cx="2126374" cy="2699275"/>
            <a:chOff x="6019800" y="2667000"/>
            <a:chExt cx="3128458" cy="3048000"/>
          </a:xfrm>
        </p:grpSpPr>
        <p:sp>
          <p:nvSpPr>
            <p:cNvPr id="7" name="TextBox 6">
              <a:extLst>
                <a:ext uri="{FF2B5EF4-FFF2-40B4-BE49-F238E27FC236}">
                  <a16:creationId xmlns:a16="http://schemas.microsoft.com/office/drawing/2014/main" id="{72873362-41B6-4D13-A7B7-3E35248F6C29}"/>
                </a:ext>
              </a:extLst>
            </p:cNvPr>
            <p:cNvSpPr txBox="1"/>
            <p:nvPr/>
          </p:nvSpPr>
          <p:spPr>
            <a:xfrm>
              <a:off x="7217858" y="4006334"/>
              <a:ext cx="1930400" cy="417047"/>
            </a:xfrm>
            <a:prstGeom prst="rect">
              <a:avLst/>
            </a:prstGeom>
            <a:noFill/>
            <a:ln>
              <a:noFill/>
            </a:ln>
          </p:spPr>
          <p:txBody>
            <a:bodyPr wrap="square" rtlCol="0">
              <a:spAutoFit/>
            </a:bodyPr>
            <a:lstStyle/>
            <a:p>
              <a:r>
                <a:rPr lang="en-US" dirty="0"/>
                <a:t>=      Profit</a:t>
              </a:r>
            </a:p>
          </p:txBody>
        </p:sp>
        <p:sp>
          <p:nvSpPr>
            <p:cNvPr id="8" name="Right Brace 7">
              <a:extLst>
                <a:ext uri="{FF2B5EF4-FFF2-40B4-BE49-F238E27FC236}">
                  <a16:creationId xmlns:a16="http://schemas.microsoft.com/office/drawing/2014/main" id="{75812616-2BF5-471D-9D7A-F1C49A70AED3}"/>
                </a:ext>
              </a:extLst>
            </p:cNvPr>
            <p:cNvSpPr/>
            <p:nvPr/>
          </p:nvSpPr>
          <p:spPr>
            <a:xfrm>
              <a:off x="6019800" y="2667000"/>
              <a:ext cx="609600" cy="3048000"/>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 name="Arrow: Down 3">
            <a:extLst>
              <a:ext uri="{FF2B5EF4-FFF2-40B4-BE49-F238E27FC236}">
                <a16:creationId xmlns:a16="http://schemas.microsoft.com/office/drawing/2014/main" id="{4E809526-952D-4EC8-A266-49987F626431}"/>
              </a:ext>
            </a:extLst>
          </p:cNvPr>
          <p:cNvSpPr/>
          <p:nvPr/>
        </p:nvSpPr>
        <p:spPr>
          <a:xfrm>
            <a:off x="6553200" y="3641525"/>
            <a:ext cx="228600" cy="7620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47682549"/>
      </p:ext>
    </p:extLst>
  </p:cSld>
  <p:clrMapOvr>
    <a:masterClrMapping/>
  </p:clrMapOvr>
  <mc:AlternateContent xmlns:mc="http://schemas.openxmlformats.org/markup-compatibility/2006" xmlns:p14="http://schemas.microsoft.com/office/powerpoint/2010/main">
    <mc:Choice Requires="p14">
      <p:transition spd="slow" p14:dur="2000" advTm="44174"/>
    </mc:Choice>
    <mc:Fallback xmlns="">
      <p:transition spd="slow" advTm="441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14400" y="1554480"/>
            <a:ext cx="7620000" cy="1154097"/>
          </a:xfrm>
        </p:spPr>
        <p:txBody>
          <a:bodyPr>
            <a:normAutofit fontScale="90000"/>
          </a:bodyPr>
          <a:lstStyle/>
          <a:p>
            <a:r>
              <a:rPr lang="en-US" dirty="0"/>
              <a:t>Tier 3 implementation - poll question</a:t>
            </a: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990600" y="2819401"/>
            <a:ext cx="7315200" cy="3352800"/>
          </a:xfrm>
        </p:spPr>
        <p:txBody>
          <a:bodyPr>
            <a:normAutofit/>
          </a:bodyPr>
          <a:lstStyle/>
          <a:p>
            <a:pPr marL="0" indent="0">
              <a:spcBef>
                <a:spcPts val="0"/>
              </a:spcBef>
              <a:buNone/>
              <a:tabLst>
                <a:tab pos="457200" algn="l"/>
              </a:tabLst>
            </a:pPr>
            <a:r>
              <a:rPr lang="en-US" dirty="0">
                <a:solidFill>
                  <a:srgbClr val="FFFFFF"/>
                </a:solidFill>
                <a:latin typeface="Arial" panose="020B0604020202020204" pitchFamily="34" charset="0"/>
              </a:rPr>
              <a:t>Is your refinery making 10 ppm sulfur gasoline today?  </a:t>
            </a:r>
          </a:p>
          <a:p>
            <a:pPr marL="742950" marR="0" lvl="1" indent="-285750">
              <a:spcBef>
                <a:spcPts val="0"/>
              </a:spcBef>
              <a:spcAft>
                <a:spcPts val="0"/>
              </a:spcAft>
              <a:buFont typeface="Wingdings" panose="05000000000000000000" pitchFamily="2" charset="2"/>
              <a:buChar char=""/>
              <a:tabLst>
                <a:tab pos="914400" algn="l"/>
              </a:tabLst>
            </a:pPr>
            <a:r>
              <a:rPr lang="en-US" dirty="0">
                <a:solidFill>
                  <a:srgbClr val="FFFFFF"/>
                </a:solidFill>
                <a:latin typeface="Arial" panose="020B0604020202020204" pitchFamily="34" charset="0"/>
              </a:rPr>
              <a:t>yes </a:t>
            </a:r>
          </a:p>
          <a:p>
            <a:pPr marL="742950" marR="0" lvl="1" indent="-285750">
              <a:spcBef>
                <a:spcPts val="0"/>
              </a:spcBef>
              <a:spcAft>
                <a:spcPts val="0"/>
              </a:spcAft>
              <a:buFont typeface="Wingdings" panose="05000000000000000000" pitchFamily="2" charset="2"/>
              <a:buChar char=""/>
              <a:tabLst>
                <a:tab pos="914400" algn="l"/>
              </a:tabLst>
            </a:pPr>
            <a:r>
              <a:rPr lang="en-US" dirty="0">
                <a:solidFill>
                  <a:srgbClr val="FFFFFF"/>
                </a:solidFill>
                <a:latin typeface="Arial" panose="020B0604020202020204" pitchFamily="34" charset="0"/>
              </a:rPr>
              <a:t>no </a:t>
            </a:r>
          </a:p>
          <a:p>
            <a:pPr marL="742950" marR="0" lvl="1" indent="-285750">
              <a:spcBef>
                <a:spcPts val="0"/>
              </a:spcBef>
              <a:spcAft>
                <a:spcPts val="0"/>
              </a:spcAft>
              <a:buFont typeface="Wingdings" panose="05000000000000000000" pitchFamily="2" charset="2"/>
              <a:buChar char=""/>
              <a:tabLst>
                <a:tab pos="914400" algn="l"/>
              </a:tabLst>
            </a:pPr>
            <a:r>
              <a:rPr lang="en-US" dirty="0">
                <a:solidFill>
                  <a:srgbClr val="FFFFFF"/>
                </a:solidFill>
                <a:latin typeface="Arial" panose="020B0604020202020204" pitchFamily="34" charset="0"/>
              </a:rPr>
              <a:t>don’t know</a:t>
            </a:r>
          </a:p>
          <a:p>
            <a:pPr marL="342900" marR="0" lvl="0" indent="-342900">
              <a:spcBef>
                <a:spcPts val="0"/>
              </a:spcBef>
              <a:spcAft>
                <a:spcPts val="0"/>
              </a:spcAft>
              <a:buFont typeface="+mj-lt"/>
              <a:buAutoNum type="arabicPeriod"/>
              <a:tabLst>
                <a:tab pos="457200" algn="l"/>
              </a:tabLst>
            </a:pPr>
            <a:endParaRPr lang="en-US" dirty="0">
              <a:solidFill>
                <a:srgbClr val="FFFFFF"/>
              </a:solidFill>
              <a:latin typeface="Arial" panose="020B0604020202020204" pitchFamily="34" charset="0"/>
            </a:endParaRPr>
          </a:p>
        </p:txBody>
      </p:sp>
    </p:spTree>
    <p:extLst>
      <p:ext uri="{BB962C8B-B14F-4D97-AF65-F5344CB8AC3E}">
        <p14:creationId xmlns:p14="http://schemas.microsoft.com/office/powerpoint/2010/main" val="2303152657"/>
      </p:ext>
    </p:extLst>
  </p:cSld>
  <p:clrMapOvr>
    <a:masterClrMapping/>
  </p:clrMapOvr>
  <mc:AlternateContent xmlns:mc="http://schemas.openxmlformats.org/markup-compatibility/2006" xmlns:p14="http://schemas.microsoft.com/office/powerpoint/2010/main">
    <mc:Choice Requires="p14">
      <p:transition spd="slow" p14:dur="2000" advTm="21400"/>
    </mc:Choice>
    <mc:Fallback xmlns="">
      <p:transition spd="slow" advTm="214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100000"/>
                <a:shade val="80000"/>
                <a:satMod val="100000"/>
                <a:lumMod val="100000"/>
              </a:schemeClr>
            </a:gs>
            <a:gs pos="65000">
              <a:schemeClr val="bg2">
                <a:tint val="100000"/>
                <a:shade val="95000"/>
                <a:satMod val="100000"/>
                <a:lumMod val="100000"/>
              </a:schemeClr>
            </a:gs>
            <a:gs pos="100000">
              <a:schemeClr val="bg2">
                <a:tint val="88000"/>
                <a:shade val="100000"/>
                <a:satMod val="400000"/>
                <a:lumMod val="100000"/>
              </a:schemeClr>
            </a:gs>
          </a:gsLst>
          <a:lin ang="5400000" scaled="0"/>
        </a:gra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914400" y="2115520"/>
            <a:ext cx="7467600" cy="2595025"/>
          </a:xfrm>
        </p:spPr>
        <p:txBody>
          <a:bodyPr/>
          <a:lstStyle/>
          <a:p>
            <a:r>
              <a:rPr lang="en-US" dirty="0"/>
              <a:t>Octane destruction in FCC gasoline desulfurizers</a:t>
            </a:r>
          </a:p>
        </p:txBody>
      </p:sp>
      <p:sp>
        <p:nvSpPr>
          <p:cNvPr id="6" name="Subtitle 5"/>
          <p:cNvSpPr>
            <a:spLocks noGrp="1"/>
          </p:cNvSpPr>
          <p:nvPr>
            <p:ph type="subTitle" idx="1"/>
          </p:nvPr>
        </p:nvSpPr>
        <p:spPr>
          <a:xfrm>
            <a:off x="897907" y="4710545"/>
            <a:ext cx="7315200" cy="1357746"/>
          </a:xfrm>
        </p:spPr>
        <p:txBody>
          <a:bodyPr>
            <a:normAutofit/>
          </a:bodyPr>
          <a:lstStyle/>
          <a:p>
            <a:r>
              <a:rPr lang="en-US" dirty="0"/>
              <a:t>George Hoekstra </a:t>
            </a:r>
          </a:p>
          <a:p>
            <a:r>
              <a:rPr lang="en-US" dirty="0"/>
              <a:t>george.hoekstra@hoekstratrading.com </a:t>
            </a:r>
          </a:p>
          <a:p>
            <a:r>
              <a:rPr lang="en-US" dirty="0"/>
              <a:t>+1 630 330-8159 </a:t>
            </a:r>
          </a:p>
        </p:txBody>
      </p:sp>
    </p:spTree>
    <p:extLst>
      <p:ext uri="{BB962C8B-B14F-4D97-AF65-F5344CB8AC3E}">
        <p14:creationId xmlns:p14="http://schemas.microsoft.com/office/powerpoint/2010/main" val="3563496347"/>
      </p:ext>
    </p:extLst>
  </p:cSld>
  <p:clrMapOvr>
    <a:masterClrMapping/>
  </p:clrMapOvr>
  <mc:AlternateContent xmlns:mc="http://schemas.openxmlformats.org/markup-compatibility/2006" xmlns:p14="http://schemas.microsoft.com/office/powerpoint/2010/main">
    <mc:Choice Requires="p14">
      <p:transition spd="slow" p14:dur="2000" advTm="12003"/>
    </mc:Choice>
    <mc:Fallback xmlns="">
      <p:transition spd="slow" advTm="1200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320906-5926-4D06-9831-A7C4F3DDFE58}"/>
              </a:ext>
            </a:extLst>
          </p:cNvPr>
          <p:cNvSpPr>
            <a:spLocks noGrp="1"/>
          </p:cNvSpPr>
          <p:nvPr>
            <p:ph type="title"/>
          </p:nvPr>
        </p:nvSpPr>
        <p:spPr/>
        <p:txBody>
          <a:bodyPr/>
          <a:lstStyle/>
          <a:p>
            <a:r>
              <a:rPr lang="en-US" dirty="0"/>
              <a:t>Topics for today</a:t>
            </a:r>
          </a:p>
        </p:txBody>
      </p:sp>
      <p:sp>
        <p:nvSpPr>
          <p:cNvPr id="6" name="Content Placeholder 5">
            <a:extLst>
              <a:ext uri="{FF2B5EF4-FFF2-40B4-BE49-F238E27FC236}">
                <a16:creationId xmlns:a16="http://schemas.microsoft.com/office/drawing/2014/main" id="{692E18B9-BA16-417E-BC27-E6B84D915F32}"/>
              </a:ext>
            </a:extLst>
          </p:cNvPr>
          <p:cNvSpPr>
            <a:spLocks noGrp="1"/>
          </p:cNvSpPr>
          <p:nvPr>
            <p:ph idx="1"/>
          </p:nvPr>
        </p:nvSpPr>
        <p:spPr/>
        <p:txBody>
          <a:bodyPr/>
          <a:lstStyle/>
          <a:p>
            <a:pPr marL="502920" indent="-457200">
              <a:buFont typeface="+mj-lt"/>
              <a:buAutoNum type="arabicPeriod"/>
            </a:pPr>
            <a:r>
              <a:rPr lang="en-US" dirty="0">
                <a:solidFill>
                  <a:schemeClr val="bg1">
                    <a:lumMod val="50000"/>
                    <a:lumOff val="50000"/>
                  </a:schemeClr>
                </a:solidFill>
              </a:rPr>
              <a:t>Tier 3 implementation status</a:t>
            </a:r>
          </a:p>
          <a:p>
            <a:pPr marL="502920" indent="-457200">
              <a:buFont typeface="+mj-lt"/>
              <a:buAutoNum type="arabicPeriod"/>
            </a:pPr>
            <a:r>
              <a:rPr lang="en-US" dirty="0"/>
              <a:t>Octane destruction</a:t>
            </a:r>
          </a:p>
          <a:p>
            <a:pPr marL="502920" indent="-457200">
              <a:buFont typeface="+mj-lt"/>
              <a:buAutoNum type="arabicPeriod"/>
            </a:pPr>
            <a:r>
              <a:rPr lang="en-US" dirty="0">
                <a:solidFill>
                  <a:schemeClr val="bg1">
                    <a:lumMod val="50000"/>
                    <a:lumOff val="50000"/>
                  </a:schemeClr>
                </a:solidFill>
              </a:rPr>
              <a:t>Q&amp;A, discussion</a:t>
            </a:r>
          </a:p>
          <a:p>
            <a:pPr marL="45720" indent="0">
              <a:buNone/>
            </a:pPr>
            <a:endParaRPr lang="en-US" dirty="0"/>
          </a:p>
          <a:p>
            <a:pPr marL="45720" indent="0">
              <a:buNone/>
            </a:pPr>
            <a:endParaRPr lang="en-US" dirty="0"/>
          </a:p>
          <a:p>
            <a:endParaRPr lang="en-US" dirty="0"/>
          </a:p>
          <a:p>
            <a:endParaRPr lang="en-US" dirty="0"/>
          </a:p>
        </p:txBody>
      </p:sp>
    </p:spTree>
    <p:extLst>
      <p:ext uri="{BB962C8B-B14F-4D97-AF65-F5344CB8AC3E}">
        <p14:creationId xmlns:p14="http://schemas.microsoft.com/office/powerpoint/2010/main" val="4028855668"/>
      </p:ext>
    </p:extLst>
  </p:cSld>
  <p:clrMapOvr>
    <a:masterClrMapping/>
  </p:clrMapOvr>
  <mc:AlternateContent xmlns:mc="http://schemas.openxmlformats.org/markup-compatibility/2006" xmlns:p14="http://schemas.microsoft.com/office/powerpoint/2010/main">
    <mc:Choice Requires="p14">
      <p:transition spd="slow" p14:dur="2000" advTm="17232"/>
    </mc:Choice>
    <mc:Fallback xmlns="">
      <p:transition spd="slow" advTm="1723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100000"/>
                <a:shade val="80000"/>
                <a:satMod val="100000"/>
                <a:lumMod val="100000"/>
              </a:schemeClr>
            </a:gs>
            <a:gs pos="65000">
              <a:schemeClr val="bg2">
                <a:tint val="100000"/>
                <a:shade val="95000"/>
                <a:satMod val="100000"/>
                <a:lumMod val="100000"/>
              </a:schemeClr>
            </a:gs>
            <a:gs pos="100000">
              <a:schemeClr val="bg2">
                <a:tint val="88000"/>
                <a:shade val="100000"/>
                <a:satMod val="400000"/>
                <a:lumMod val="100000"/>
              </a:schemeClr>
            </a:gs>
          </a:gsLst>
          <a:lin ang="5400000" scaled="0"/>
        </a:gradFill>
        <a:effectLst/>
      </p:bgPr>
    </p:bg>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4AC8CD6C-D7E7-44AE-A508-0595EAF389F3}"/>
              </a:ext>
            </a:extLst>
          </p:cNvPr>
          <p:cNvSpPr>
            <a:spLocks noGrp="1"/>
          </p:cNvSpPr>
          <p:nvPr>
            <p:ph type="title"/>
          </p:nvPr>
        </p:nvSpPr>
        <p:spPr>
          <a:xfrm>
            <a:off x="533400" y="458714"/>
            <a:ext cx="7848597" cy="755793"/>
          </a:xfrm>
        </p:spPr>
        <p:txBody>
          <a:bodyPr>
            <a:normAutofit/>
          </a:bodyPr>
          <a:lstStyle/>
          <a:p>
            <a:r>
              <a:rPr lang="en-US" dirty="0"/>
              <a:t>Gasoline desulfurizer black box</a:t>
            </a:r>
          </a:p>
        </p:txBody>
      </p:sp>
      <p:sp>
        <p:nvSpPr>
          <p:cNvPr id="10" name="Rectangle: Rounded Corners 9">
            <a:extLst>
              <a:ext uri="{FF2B5EF4-FFF2-40B4-BE49-F238E27FC236}">
                <a16:creationId xmlns:a16="http://schemas.microsoft.com/office/drawing/2014/main" id="{6395F841-14DD-471F-9818-4A60DB400326}"/>
              </a:ext>
            </a:extLst>
          </p:cNvPr>
          <p:cNvSpPr/>
          <p:nvPr/>
        </p:nvSpPr>
        <p:spPr>
          <a:xfrm>
            <a:off x="3441466" y="1865939"/>
            <a:ext cx="1463040" cy="30740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BE20C48-9FAE-462E-8231-8A0E0983E362}"/>
              </a:ext>
            </a:extLst>
          </p:cNvPr>
          <p:cNvSpPr txBox="1"/>
          <p:nvPr/>
        </p:nvSpPr>
        <p:spPr>
          <a:xfrm>
            <a:off x="4927132" y="2819400"/>
            <a:ext cx="4277255" cy="1169551"/>
          </a:xfrm>
          <a:prstGeom prst="rect">
            <a:avLst/>
          </a:prstGeom>
          <a:noFill/>
        </p:spPr>
        <p:txBody>
          <a:bodyPr wrap="square" rtlCol="0">
            <a:spAutoFit/>
          </a:bodyPr>
          <a:lstStyle/>
          <a:p>
            <a:r>
              <a:rPr lang="en-US" dirty="0"/>
              <a:t>   Desulfurized FCC gasoline</a:t>
            </a:r>
          </a:p>
          <a:p>
            <a:endParaRPr lang="en-US" dirty="0"/>
          </a:p>
          <a:p>
            <a:endParaRPr lang="en-US" sz="1600" dirty="0"/>
          </a:p>
          <a:p>
            <a:endParaRPr lang="en-US" dirty="0"/>
          </a:p>
        </p:txBody>
      </p:sp>
      <p:cxnSp>
        <p:nvCxnSpPr>
          <p:cNvPr id="67" name="Straight Arrow Connector 66">
            <a:extLst>
              <a:ext uri="{FF2B5EF4-FFF2-40B4-BE49-F238E27FC236}">
                <a16:creationId xmlns:a16="http://schemas.microsoft.com/office/drawing/2014/main" id="{0C892FD8-A00A-471D-B5C7-0845586F43D9}"/>
              </a:ext>
            </a:extLst>
          </p:cNvPr>
          <p:cNvCxnSpPr>
            <a:cxnSpLocks/>
          </p:cNvCxnSpPr>
          <p:nvPr/>
        </p:nvCxnSpPr>
        <p:spPr>
          <a:xfrm>
            <a:off x="2057400" y="3267399"/>
            <a:ext cx="137678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4FFD11B-C928-4FD7-AF6D-3AD5BADD12EF}"/>
              </a:ext>
            </a:extLst>
          </p:cNvPr>
          <p:cNvSpPr txBox="1"/>
          <p:nvPr/>
        </p:nvSpPr>
        <p:spPr>
          <a:xfrm>
            <a:off x="381001" y="2819400"/>
            <a:ext cx="2667000" cy="1169551"/>
          </a:xfrm>
          <a:prstGeom prst="rect">
            <a:avLst/>
          </a:prstGeom>
          <a:noFill/>
        </p:spPr>
        <p:txBody>
          <a:bodyPr wrap="square" rtlCol="0">
            <a:spAutoFit/>
          </a:bodyPr>
          <a:lstStyle/>
          <a:p>
            <a:r>
              <a:rPr lang="en-US" dirty="0"/>
              <a:t>Full-range FCC gasoline</a:t>
            </a:r>
          </a:p>
          <a:p>
            <a:endParaRPr lang="en-US" dirty="0"/>
          </a:p>
          <a:p>
            <a:endParaRPr lang="en-US" sz="1600" dirty="0"/>
          </a:p>
          <a:p>
            <a:endParaRPr lang="en-US" dirty="0"/>
          </a:p>
        </p:txBody>
      </p:sp>
      <p:cxnSp>
        <p:nvCxnSpPr>
          <p:cNvPr id="19" name="Straight Arrow Connector 18">
            <a:extLst>
              <a:ext uri="{FF2B5EF4-FFF2-40B4-BE49-F238E27FC236}">
                <a16:creationId xmlns:a16="http://schemas.microsoft.com/office/drawing/2014/main" id="{D40E2BAB-3A54-4EBE-B8B6-63A1D82FCCEA}"/>
              </a:ext>
            </a:extLst>
          </p:cNvPr>
          <p:cNvCxnSpPr>
            <a:cxnSpLocks/>
          </p:cNvCxnSpPr>
          <p:nvPr/>
        </p:nvCxnSpPr>
        <p:spPr>
          <a:xfrm>
            <a:off x="4927132" y="3267399"/>
            <a:ext cx="137678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1C122A-CEAE-48A2-8417-11A4CD379D00}"/>
              </a:ext>
            </a:extLst>
          </p:cNvPr>
          <p:cNvSpPr txBox="1"/>
          <p:nvPr/>
        </p:nvSpPr>
        <p:spPr>
          <a:xfrm>
            <a:off x="3352800" y="2590800"/>
            <a:ext cx="1595016" cy="2062103"/>
          </a:xfrm>
          <a:prstGeom prst="rect">
            <a:avLst/>
          </a:prstGeom>
          <a:noFill/>
        </p:spPr>
        <p:txBody>
          <a:bodyPr wrap="square" rtlCol="0">
            <a:spAutoFit/>
          </a:bodyPr>
          <a:lstStyle/>
          <a:p>
            <a:pPr algn="ctr"/>
            <a:r>
              <a:rPr lang="en-US" sz="1600" dirty="0"/>
              <a:t>desulfurization</a:t>
            </a:r>
          </a:p>
          <a:p>
            <a:pPr algn="ctr"/>
            <a:endParaRPr lang="en-US" sz="1600" dirty="0"/>
          </a:p>
          <a:p>
            <a:pPr algn="ctr"/>
            <a:r>
              <a:rPr lang="en-US" sz="1600" dirty="0"/>
              <a:t>and </a:t>
            </a:r>
          </a:p>
          <a:p>
            <a:pPr algn="ctr"/>
            <a:endParaRPr lang="en-US" sz="1600" dirty="0"/>
          </a:p>
          <a:p>
            <a:pPr algn="ctr"/>
            <a:r>
              <a:rPr lang="en-US" sz="1600" dirty="0"/>
              <a:t>olefin saturation </a:t>
            </a:r>
          </a:p>
          <a:p>
            <a:pPr algn="ctr"/>
            <a:r>
              <a:rPr lang="en-US" sz="1600" dirty="0"/>
              <a:t>(destroys octane)</a:t>
            </a:r>
          </a:p>
        </p:txBody>
      </p:sp>
    </p:spTree>
    <p:extLst>
      <p:ext uri="{BB962C8B-B14F-4D97-AF65-F5344CB8AC3E}">
        <p14:creationId xmlns:p14="http://schemas.microsoft.com/office/powerpoint/2010/main" val="457152390"/>
      </p:ext>
    </p:extLst>
  </p:cSld>
  <p:clrMapOvr>
    <a:masterClrMapping/>
  </p:clrMapOvr>
  <mc:AlternateContent xmlns:mc="http://schemas.openxmlformats.org/markup-compatibility/2006" xmlns:p14="http://schemas.microsoft.com/office/powerpoint/2010/main">
    <mc:Choice Requires="p14">
      <p:transition spd="slow" p14:dur="2000" advTm="39152"/>
    </mc:Choice>
    <mc:Fallback xmlns="">
      <p:transition spd="slow" advTm="3915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100000"/>
                <a:shade val="80000"/>
                <a:satMod val="100000"/>
                <a:lumMod val="100000"/>
              </a:schemeClr>
            </a:gs>
            <a:gs pos="65000">
              <a:schemeClr val="bg2">
                <a:tint val="100000"/>
                <a:shade val="95000"/>
                <a:satMod val="100000"/>
                <a:lumMod val="100000"/>
              </a:schemeClr>
            </a:gs>
            <a:gs pos="100000">
              <a:schemeClr val="bg2">
                <a:tint val="88000"/>
                <a:shade val="100000"/>
                <a:satMod val="400000"/>
                <a:lumMod val="100000"/>
              </a:schemeClr>
            </a:gs>
          </a:gsLst>
          <a:lin ang="5400000" scaled="0"/>
        </a:gradFill>
        <a:effectLst/>
      </p:bgPr>
    </p:bg>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4AC8CD6C-D7E7-44AE-A508-0595EAF389F3}"/>
              </a:ext>
            </a:extLst>
          </p:cNvPr>
          <p:cNvSpPr>
            <a:spLocks noGrp="1"/>
          </p:cNvSpPr>
          <p:nvPr>
            <p:ph type="title"/>
          </p:nvPr>
        </p:nvSpPr>
        <p:spPr>
          <a:xfrm>
            <a:off x="533400" y="458714"/>
            <a:ext cx="7848597" cy="755793"/>
          </a:xfrm>
        </p:spPr>
        <p:txBody>
          <a:bodyPr>
            <a:normAutofit/>
          </a:bodyPr>
          <a:lstStyle/>
          <a:p>
            <a:r>
              <a:rPr lang="en-US" dirty="0"/>
              <a:t>Gasoline desulfurizer black box</a:t>
            </a:r>
          </a:p>
        </p:txBody>
      </p:sp>
      <p:sp>
        <p:nvSpPr>
          <p:cNvPr id="10" name="Rectangle: Rounded Corners 9">
            <a:extLst>
              <a:ext uri="{FF2B5EF4-FFF2-40B4-BE49-F238E27FC236}">
                <a16:creationId xmlns:a16="http://schemas.microsoft.com/office/drawing/2014/main" id="{6395F841-14DD-471F-9818-4A60DB400326}"/>
              </a:ext>
            </a:extLst>
          </p:cNvPr>
          <p:cNvSpPr/>
          <p:nvPr/>
        </p:nvSpPr>
        <p:spPr>
          <a:xfrm>
            <a:off x="3441466" y="1865939"/>
            <a:ext cx="1463040" cy="30740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BE20C48-9FAE-462E-8231-8A0E0983E362}"/>
              </a:ext>
            </a:extLst>
          </p:cNvPr>
          <p:cNvSpPr txBox="1"/>
          <p:nvPr/>
        </p:nvSpPr>
        <p:spPr>
          <a:xfrm>
            <a:off x="4927132" y="2819400"/>
            <a:ext cx="4277255" cy="1384995"/>
          </a:xfrm>
          <a:prstGeom prst="rect">
            <a:avLst/>
          </a:prstGeom>
          <a:noFill/>
        </p:spPr>
        <p:txBody>
          <a:bodyPr wrap="square" rtlCol="0">
            <a:spAutoFit/>
          </a:bodyPr>
          <a:lstStyle/>
          <a:p>
            <a:r>
              <a:rPr lang="en-US" dirty="0"/>
              <a:t>   Desulfurized FCC gasoline</a:t>
            </a:r>
          </a:p>
          <a:p>
            <a:endParaRPr lang="en-US" dirty="0"/>
          </a:p>
          <a:p>
            <a:r>
              <a:rPr lang="en-US" sz="1600" dirty="0"/>
              <a:t>          __ ppm total S</a:t>
            </a:r>
          </a:p>
          <a:p>
            <a:r>
              <a:rPr lang="en-US" sz="1600" dirty="0"/>
              <a:t>          __ octane</a:t>
            </a:r>
          </a:p>
          <a:p>
            <a:r>
              <a:rPr lang="en-US" sz="1600" dirty="0"/>
              <a:t>          __ bromine number</a:t>
            </a:r>
            <a:endParaRPr lang="en-US" dirty="0"/>
          </a:p>
        </p:txBody>
      </p:sp>
      <p:cxnSp>
        <p:nvCxnSpPr>
          <p:cNvPr id="67" name="Straight Arrow Connector 66">
            <a:extLst>
              <a:ext uri="{FF2B5EF4-FFF2-40B4-BE49-F238E27FC236}">
                <a16:creationId xmlns:a16="http://schemas.microsoft.com/office/drawing/2014/main" id="{0C892FD8-A00A-471D-B5C7-0845586F43D9}"/>
              </a:ext>
            </a:extLst>
          </p:cNvPr>
          <p:cNvCxnSpPr>
            <a:cxnSpLocks/>
          </p:cNvCxnSpPr>
          <p:nvPr/>
        </p:nvCxnSpPr>
        <p:spPr>
          <a:xfrm>
            <a:off x="2057400" y="3267399"/>
            <a:ext cx="137678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4FFD11B-C928-4FD7-AF6D-3AD5BADD12EF}"/>
              </a:ext>
            </a:extLst>
          </p:cNvPr>
          <p:cNvSpPr txBox="1"/>
          <p:nvPr/>
        </p:nvSpPr>
        <p:spPr>
          <a:xfrm>
            <a:off x="381001" y="2819400"/>
            <a:ext cx="2667000" cy="1661993"/>
          </a:xfrm>
          <a:prstGeom prst="rect">
            <a:avLst/>
          </a:prstGeom>
          <a:noFill/>
        </p:spPr>
        <p:txBody>
          <a:bodyPr wrap="square" rtlCol="0">
            <a:spAutoFit/>
          </a:bodyPr>
          <a:lstStyle/>
          <a:p>
            <a:r>
              <a:rPr lang="en-US" dirty="0"/>
              <a:t>Full-range FCC gasoline</a:t>
            </a:r>
          </a:p>
          <a:p>
            <a:endParaRPr lang="en-US" dirty="0"/>
          </a:p>
          <a:p>
            <a:r>
              <a:rPr lang="en-US" sz="1600" dirty="0"/>
              <a:t>          __ ppm total S</a:t>
            </a:r>
          </a:p>
          <a:p>
            <a:r>
              <a:rPr lang="en-US" sz="1600" dirty="0"/>
              <a:t>          __ octane</a:t>
            </a:r>
          </a:p>
          <a:p>
            <a:r>
              <a:rPr lang="en-US" sz="1600" dirty="0"/>
              <a:t>          __ bromine number</a:t>
            </a:r>
          </a:p>
          <a:p>
            <a:r>
              <a:rPr lang="en-US" dirty="0"/>
              <a:t>  </a:t>
            </a:r>
          </a:p>
        </p:txBody>
      </p:sp>
      <p:cxnSp>
        <p:nvCxnSpPr>
          <p:cNvPr id="19" name="Straight Arrow Connector 18">
            <a:extLst>
              <a:ext uri="{FF2B5EF4-FFF2-40B4-BE49-F238E27FC236}">
                <a16:creationId xmlns:a16="http://schemas.microsoft.com/office/drawing/2014/main" id="{D40E2BAB-3A54-4EBE-B8B6-63A1D82FCCEA}"/>
              </a:ext>
            </a:extLst>
          </p:cNvPr>
          <p:cNvCxnSpPr>
            <a:cxnSpLocks/>
          </p:cNvCxnSpPr>
          <p:nvPr/>
        </p:nvCxnSpPr>
        <p:spPr>
          <a:xfrm>
            <a:off x="4927132" y="3267399"/>
            <a:ext cx="137678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1C122A-CEAE-48A2-8417-11A4CD379D00}"/>
              </a:ext>
            </a:extLst>
          </p:cNvPr>
          <p:cNvSpPr txBox="1"/>
          <p:nvPr/>
        </p:nvSpPr>
        <p:spPr>
          <a:xfrm>
            <a:off x="3357984" y="2590800"/>
            <a:ext cx="1595016" cy="2062103"/>
          </a:xfrm>
          <a:prstGeom prst="rect">
            <a:avLst/>
          </a:prstGeom>
          <a:noFill/>
        </p:spPr>
        <p:txBody>
          <a:bodyPr wrap="square" rtlCol="0">
            <a:spAutoFit/>
          </a:bodyPr>
          <a:lstStyle/>
          <a:p>
            <a:pPr algn="ctr"/>
            <a:r>
              <a:rPr lang="en-US" sz="1600" dirty="0"/>
              <a:t>desulfurization</a:t>
            </a:r>
          </a:p>
          <a:p>
            <a:pPr algn="ctr"/>
            <a:endParaRPr lang="en-US" sz="1600" dirty="0"/>
          </a:p>
          <a:p>
            <a:pPr algn="ctr"/>
            <a:r>
              <a:rPr lang="en-US" sz="1600" dirty="0"/>
              <a:t>and </a:t>
            </a:r>
          </a:p>
          <a:p>
            <a:pPr algn="ctr"/>
            <a:endParaRPr lang="en-US" sz="1600" dirty="0"/>
          </a:p>
          <a:p>
            <a:pPr algn="ctr"/>
            <a:r>
              <a:rPr lang="en-US" sz="1600" dirty="0"/>
              <a:t>olefin saturation </a:t>
            </a:r>
          </a:p>
          <a:p>
            <a:pPr algn="ctr"/>
            <a:r>
              <a:rPr lang="en-US" sz="1600" dirty="0"/>
              <a:t>(destroys octane)</a:t>
            </a:r>
          </a:p>
        </p:txBody>
      </p:sp>
    </p:spTree>
    <p:extLst>
      <p:ext uri="{BB962C8B-B14F-4D97-AF65-F5344CB8AC3E}">
        <p14:creationId xmlns:p14="http://schemas.microsoft.com/office/powerpoint/2010/main" val="3594491159"/>
      </p:ext>
    </p:extLst>
  </p:cSld>
  <p:clrMapOvr>
    <a:masterClrMapping/>
  </p:clrMapOvr>
  <mc:AlternateContent xmlns:mc="http://schemas.openxmlformats.org/markup-compatibility/2006" xmlns:p14="http://schemas.microsoft.com/office/powerpoint/2010/main">
    <mc:Choice Requires="p14">
      <p:transition spd="slow" p14:dur="2000" advTm="13554"/>
    </mc:Choice>
    <mc:Fallback xmlns="">
      <p:transition spd="slow" advTm="1355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100000"/>
                <a:shade val="80000"/>
                <a:satMod val="100000"/>
                <a:lumMod val="100000"/>
              </a:schemeClr>
            </a:gs>
            <a:gs pos="65000">
              <a:schemeClr val="bg2">
                <a:tint val="100000"/>
                <a:shade val="95000"/>
                <a:satMod val="100000"/>
                <a:lumMod val="100000"/>
              </a:schemeClr>
            </a:gs>
            <a:gs pos="100000">
              <a:schemeClr val="bg2">
                <a:tint val="88000"/>
                <a:shade val="100000"/>
                <a:satMod val="400000"/>
                <a:lumMod val="100000"/>
              </a:schemeClr>
            </a:gs>
          </a:gsLst>
          <a:lin ang="5400000" scaled="0"/>
        </a:gradFill>
        <a:effectLst/>
      </p:bgPr>
    </p:bg>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4AC8CD6C-D7E7-44AE-A508-0595EAF389F3}"/>
              </a:ext>
            </a:extLst>
          </p:cNvPr>
          <p:cNvSpPr>
            <a:spLocks noGrp="1"/>
          </p:cNvSpPr>
          <p:nvPr>
            <p:ph type="title"/>
          </p:nvPr>
        </p:nvSpPr>
        <p:spPr>
          <a:xfrm>
            <a:off x="533400" y="458714"/>
            <a:ext cx="7848597" cy="755793"/>
          </a:xfrm>
        </p:spPr>
        <p:txBody>
          <a:bodyPr>
            <a:normAutofit/>
          </a:bodyPr>
          <a:lstStyle/>
          <a:p>
            <a:r>
              <a:rPr lang="en-US" dirty="0"/>
              <a:t>Hoekstra pilot plant and field tests</a:t>
            </a:r>
          </a:p>
        </p:txBody>
      </p:sp>
      <p:sp>
        <p:nvSpPr>
          <p:cNvPr id="10" name="Rectangle: Rounded Corners 9">
            <a:extLst>
              <a:ext uri="{FF2B5EF4-FFF2-40B4-BE49-F238E27FC236}">
                <a16:creationId xmlns:a16="http://schemas.microsoft.com/office/drawing/2014/main" id="{6395F841-14DD-471F-9818-4A60DB400326}"/>
              </a:ext>
            </a:extLst>
          </p:cNvPr>
          <p:cNvSpPr/>
          <p:nvPr/>
        </p:nvSpPr>
        <p:spPr>
          <a:xfrm>
            <a:off x="3441466" y="1865939"/>
            <a:ext cx="1463040" cy="30740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BE20C48-9FAE-462E-8231-8A0E0983E362}"/>
              </a:ext>
            </a:extLst>
          </p:cNvPr>
          <p:cNvSpPr txBox="1"/>
          <p:nvPr/>
        </p:nvSpPr>
        <p:spPr>
          <a:xfrm>
            <a:off x="4927132" y="2819400"/>
            <a:ext cx="4277255" cy="2185214"/>
          </a:xfrm>
          <a:prstGeom prst="rect">
            <a:avLst/>
          </a:prstGeom>
          <a:noFill/>
        </p:spPr>
        <p:txBody>
          <a:bodyPr wrap="square" rtlCol="0">
            <a:spAutoFit/>
          </a:bodyPr>
          <a:lstStyle/>
          <a:p>
            <a:r>
              <a:rPr lang="en-US" dirty="0"/>
              <a:t>   Desulfurized FCC gasoline</a:t>
            </a:r>
          </a:p>
          <a:p>
            <a:endParaRPr lang="en-US" dirty="0"/>
          </a:p>
          <a:p>
            <a:r>
              <a:rPr lang="en-US" sz="1600" dirty="0"/>
              <a:t>          __ ppm total S</a:t>
            </a:r>
          </a:p>
          <a:p>
            <a:r>
              <a:rPr lang="en-US" sz="1600" dirty="0"/>
              <a:t>          __ octane</a:t>
            </a:r>
          </a:p>
          <a:p>
            <a:r>
              <a:rPr lang="en-US" sz="1600" dirty="0"/>
              <a:t>          __ blood test</a:t>
            </a:r>
          </a:p>
          <a:p>
            <a:r>
              <a:rPr lang="en-US" sz="1600" dirty="0"/>
              <a:t>          __ sulfur speciation</a:t>
            </a:r>
          </a:p>
          <a:p>
            <a:endParaRPr lang="en-US" strike="sngStrike" dirty="0"/>
          </a:p>
          <a:p>
            <a:endParaRPr lang="en-US" dirty="0"/>
          </a:p>
        </p:txBody>
      </p:sp>
      <p:cxnSp>
        <p:nvCxnSpPr>
          <p:cNvPr id="67" name="Straight Arrow Connector 66">
            <a:extLst>
              <a:ext uri="{FF2B5EF4-FFF2-40B4-BE49-F238E27FC236}">
                <a16:creationId xmlns:a16="http://schemas.microsoft.com/office/drawing/2014/main" id="{0C892FD8-A00A-471D-B5C7-0845586F43D9}"/>
              </a:ext>
            </a:extLst>
          </p:cNvPr>
          <p:cNvCxnSpPr>
            <a:cxnSpLocks/>
          </p:cNvCxnSpPr>
          <p:nvPr/>
        </p:nvCxnSpPr>
        <p:spPr>
          <a:xfrm>
            <a:off x="2057400" y="3267399"/>
            <a:ext cx="137678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4FFD11B-C928-4FD7-AF6D-3AD5BADD12EF}"/>
              </a:ext>
            </a:extLst>
          </p:cNvPr>
          <p:cNvSpPr txBox="1"/>
          <p:nvPr/>
        </p:nvSpPr>
        <p:spPr>
          <a:xfrm>
            <a:off x="381001" y="2819400"/>
            <a:ext cx="2667000" cy="1908215"/>
          </a:xfrm>
          <a:prstGeom prst="rect">
            <a:avLst/>
          </a:prstGeom>
          <a:noFill/>
        </p:spPr>
        <p:txBody>
          <a:bodyPr wrap="square" rtlCol="0">
            <a:spAutoFit/>
          </a:bodyPr>
          <a:lstStyle/>
          <a:p>
            <a:r>
              <a:rPr lang="en-US" dirty="0"/>
              <a:t>Full-range FCC gasoline</a:t>
            </a:r>
          </a:p>
          <a:p>
            <a:endParaRPr lang="en-US" dirty="0"/>
          </a:p>
          <a:p>
            <a:r>
              <a:rPr lang="en-US" sz="1600" dirty="0"/>
              <a:t>          __ ppm total S</a:t>
            </a:r>
          </a:p>
          <a:p>
            <a:r>
              <a:rPr lang="en-US" sz="1600" dirty="0"/>
              <a:t>          __ octane</a:t>
            </a:r>
          </a:p>
          <a:p>
            <a:r>
              <a:rPr lang="en-US" sz="1600" dirty="0"/>
              <a:t>          __ blood test</a:t>
            </a:r>
          </a:p>
          <a:p>
            <a:r>
              <a:rPr lang="en-US" sz="1600" dirty="0"/>
              <a:t>          __ sulfur speciation</a:t>
            </a:r>
          </a:p>
          <a:p>
            <a:endParaRPr lang="en-US" dirty="0"/>
          </a:p>
        </p:txBody>
      </p:sp>
      <p:cxnSp>
        <p:nvCxnSpPr>
          <p:cNvPr id="8" name="Straight Arrow Connector 7">
            <a:extLst>
              <a:ext uri="{FF2B5EF4-FFF2-40B4-BE49-F238E27FC236}">
                <a16:creationId xmlns:a16="http://schemas.microsoft.com/office/drawing/2014/main" id="{47DA79B8-27FB-4BEA-98E7-9D7F04197409}"/>
              </a:ext>
            </a:extLst>
          </p:cNvPr>
          <p:cNvCxnSpPr>
            <a:cxnSpLocks/>
          </p:cNvCxnSpPr>
          <p:nvPr/>
        </p:nvCxnSpPr>
        <p:spPr>
          <a:xfrm>
            <a:off x="4927132" y="3267399"/>
            <a:ext cx="137678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6E372C1-825C-4402-B681-0D3A32DAD31A}"/>
              </a:ext>
            </a:extLst>
          </p:cNvPr>
          <p:cNvSpPr txBox="1"/>
          <p:nvPr/>
        </p:nvSpPr>
        <p:spPr>
          <a:xfrm>
            <a:off x="3357984" y="2590800"/>
            <a:ext cx="1595016" cy="2062103"/>
          </a:xfrm>
          <a:prstGeom prst="rect">
            <a:avLst/>
          </a:prstGeom>
          <a:noFill/>
        </p:spPr>
        <p:txBody>
          <a:bodyPr wrap="square" rtlCol="0">
            <a:spAutoFit/>
          </a:bodyPr>
          <a:lstStyle/>
          <a:p>
            <a:pPr algn="ctr"/>
            <a:r>
              <a:rPr lang="en-US" sz="1600" dirty="0"/>
              <a:t>desulfurization</a:t>
            </a:r>
          </a:p>
          <a:p>
            <a:pPr algn="ctr"/>
            <a:endParaRPr lang="en-US" sz="1600" dirty="0"/>
          </a:p>
          <a:p>
            <a:pPr algn="ctr"/>
            <a:r>
              <a:rPr lang="en-US" sz="1600" dirty="0"/>
              <a:t>and </a:t>
            </a:r>
          </a:p>
          <a:p>
            <a:pPr algn="ctr"/>
            <a:endParaRPr lang="en-US" sz="1600" dirty="0"/>
          </a:p>
          <a:p>
            <a:pPr algn="ctr"/>
            <a:r>
              <a:rPr lang="en-US" sz="1600" dirty="0"/>
              <a:t>olefin saturation </a:t>
            </a:r>
          </a:p>
          <a:p>
            <a:pPr algn="ctr"/>
            <a:r>
              <a:rPr lang="en-US" sz="1600" dirty="0"/>
              <a:t>(= octane destruction)</a:t>
            </a:r>
          </a:p>
        </p:txBody>
      </p:sp>
    </p:spTree>
    <p:extLst>
      <p:ext uri="{BB962C8B-B14F-4D97-AF65-F5344CB8AC3E}">
        <p14:creationId xmlns:p14="http://schemas.microsoft.com/office/powerpoint/2010/main" val="387292174"/>
      </p:ext>
    </p:extLst>
  </p:cSld>
  <p:clrMapOvr>
    <a:masterClrMapping/>
  </p:clrMapOvr>
  <mc:AlternateContent xmlns:mc="http://schemas.openxmlformats.org/markup-compatibility/2006" xmlns:p14="http://schemas.microsoft.com/office/powerpoint/2010/main">
    <mc:Choice Requires="p14">
      <p:transition spd="slow" p14:dur="2000" advTm="23308"/>
    </mc:Choice>
    <mc:Fallback xmlns="">
      <p:transition spd="slow" advTm="2330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B3B8-7C62-4217-AC42-9A036308F6D2}"/>
              </a:ext>
            </a:extLst>
          </p:cNvPr>
          <p:cNvSpPr>
            <a:spLocks noGrp="1"/>
          </p:cNvSpPr>
          <p:nvPr>
            <p:ph type="title"/>
          </p:nvPr>
        </p:nvSpPr>
        <p:spPr>
          <a:xfrm>
            <a:off x="914400" y="228601"/>
            <a:ext cx="7315200" cy="990599"/>
          </a:xfrm>
        </p:spPr>
        <p:txBody>
          <a:bodyPr/>
          <a:lstStyle/>
          <a:p>
            <a:r>
              <a:rPr lang="en-US" dirty="0"/>
              <a:t>Field test - example</a:t>
            </a:r>
          </a:p>
        </p:txBody>
      </p:sp>
      <p:graphicFrame>
        <p:nvGraphicFramePr>
          <p:cNvPr id="3" name="Table 2">
            <a:extLst>
              <a:ext uri="{FF2B5EF4-FFF2-40B4-BE49-F238E27FC236}">
                <a16:creationId xmlns:a16="http://schemas.microsoft.com/office/drawing/2014/main" id="{D0295CAD-4AA5-42DB-9871-12BEFF180F0F}"/>
              </a:ext>
            </a:extLst>
          </p:cNvPr>
          <p:cNvGraphicFramePr>
            <a:graphicFrameLocks noGrp="1"/>
          </p:cNvGraphicFramePr>
          <p:nvPr>
            <p:extLst>
              <p:ext uri="{D42A27DB-BD31-4B8C-83A1-F6EECF244321}">
                <p14:modId xmlns:p14="http://schemas.microsoft.com/office/powerpoint/2010/main" val="155127186"/>
              </p:ext>
            </p:extLst>
          </p:nvPr>
        </p:nvGraphicFramePr>
        <p:xfrm>
          <a:off x="694490" y="1649397"/>
          <a:ext cx="8046720" cy="3749370"/>
        </p:xfrm>
        <a:graphic>
          <a:graphicData uri="http://schemas.openxmlformats.org/drawingml/2006/table">
            <a:tbl>
              <a:tblPr firstCol="1" bandRow="1">
                <a:tableStyleId>{21E4AEA4-8DFA-4A89-87EB-49C32662AFE0}</a:tableStyleId>
              </a:tblPr>
              <a:tblGrid>
                <a:gridCol w="1347889">
                  <a:extLst>
                    <a:ext uri="{9D8B030D-6E8A-4147-A177-3AD203B41FA5}">
                      <a16:colId xmlns:a16="http://schemas.microsoft.com/office/drawing/2014/main" val="530228329"/>
                    </a:ext>
                  </a:extLst>
                </a:gridCol>
                <a:gridCol w="1352777">
                  <a:extLst>
                    <a:ext uri="{9D8B030D-6E8A-4147-A177-3AD203B41FA5}">
                      <a16:colId xmlns:a16="http://schemas.microsoft.com/office/drawing/2014/main" val="3617050536"/>
                    </a:ext>
                  </a:extLst>
                </a:gridCol>
                <a:gridCol w="1428683">
                  <a:extLst>
                    <a:ext uri="{9D8B030D-6E8A-4147-A177-3AD203B41FA5}">
                      <a16:colId xmlns:a16="http://schemas.microsoft.com/office/drawing/2014/main" val="2267237273"/>
                    </a:ext>
                  </a:extLst>
                </a:gridCol>
                <a:gridCol w="1334162">
                  <a:extLst>
                    <a:ext uri="{9D8B030D-6E8A-4147-A177-3AD203B41FA5}">
                      <a16:colId xmlns:a16="http://schemas.microsoft.com/office/drawing/2014/main" val="4053493274"/>
                    </a:ext>
                  </a:extLst>
                </a:gridCol>
                <a:gridCol w="1347954">
                  <a:extLst>
                    <a:ext uri="{9D8B030D-6E8A-4147-A177-3AD203B41FA5}">
                      <a16:colId xmlns:a16="http://schemas.microsoft.com/office/drawing/2014/main" val="3185595992"/>
                    </a:ext>
                  </a:extLst>
                </a:gridCol>
                <a:gridCol w="1235255">
                  <a:extLst>
                    <a:ext uri="{9D8B030D-6E8A-4147-A177-3AD203B41FA5}">
                      <a16:colId xmlns:a16="http://schemas.microsoft.com/office/drawing/2014/main" val="2355311102"/>
                    </a:ext>
                  </a:extLst>
                </a:gridCol>
              </a:tblGrid>
              <a:tr h="497700">
                <a:tc rowSpan="2" gridSpan="2">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4203" marR="124203" marT="62101" marB="62101" anchor="ctr">
                    <a:lnL w="12700" cmpd="sng">
                      <a:noFill/>
                    </a:lnL>
                    <a:lnT w="12700" cmpd="sng">
                      <a:noFill/>
                    </a:lnT>
                    <a:lnB w="12700" cmpd="sng">
                      <a:noFill/>
                    </a:lnB>
                    <a:noFill/>
                  </a:tcPr>
                </a:tc>
                <a:tc rowSpan="2" hMerge="1">
                  <a:txBody>
                    <a:bodyPr/>
                    <a:lstStyle/>
                    <a:p>
                      <a:endParaRPr lang="en-US"/>
                    </a:p>
                  </a:txBody>
                  <a:tcPr/>
                </a:tc>
                <a:tc gridSpan="4">
                  <a:txBody>
                    <a:bodyPr/>
                    <a:lstStyle/>
                    <a:p>
                      <a:pPr algn="ctr"/>
                      <a:r>
                        <a:rPr lang="en-US" sz="1800" dirty="0">
                          <a:solidFill>
                            <a:schemeClr val="bg1"/>
                          </a:solidFill>
                          <a:effectLst/>
                        </a:rPr>
                        <a:t>Four reactor temperatures</a:t>
                      </a:r>
                      <a:endParaRPr lang="en-US" dirty="0">
                        <a:solidFill>
                          <a:schemeClr val="bg1"/>
                        </a:solidFill>
                      </a:endParaRPr>
                    </a:p>
                  </a:txBody>
                  <a:tcPr marL="124203" marR="124203" marT="62101" marB="62101" anchor="ctr">
                    <a:lnB w="12700" cmpd="sng">
                      <a:noFill/>
                    </a:lnB>
                    <a:solidFill>
                      <a:srgbClr val="D2610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789928"/>
                  </a:ext>
                </a:extLst>
              </a:tr>
              <a:tr h="287353">
                <a:tc gridSpan="2" vMerge="1">
                  <a:txBody>
                    <a:bodyPr/>
                    <a:lstStyle/>
                    <a:p>
                      <a:pPr marL="0" marR="0">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noFill/>
                  </a:tcPr>
                </a:tc>
                <a:tc hMerge="1" vMerge="1">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noFill/>
                  </a:tcPr>
                </a:tc>
                <a:tc>
                  <a:txBody>
                    <a:bodyPr/>
                    <a:lstStyle/>
                    <a:p>
                      <a:pPr marL="0" marR="0" algn="ctr">
                        <a:lnSpc>
                          <a:spcPct val="120000"/>
                        </a:lnSpc>
                        <a:spcBef>
                          <a:spcPts val="0"/>
                        </a:spcBef>
                        <a:spcAft>
                          <a:spcPts val="0"/>
                        </a:spcAft>
                      </a:pPr>
                      <a:r>
                        <a:rPr lang="en-US" sz="1800" dirty="0">
                          <a:solidFill>
                            <a:schemeClr val="bg1"/>
                          </a:solidFill>
                          <a:effectLst/>
                        </a:rPr>
                        <a:t>1 cold</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lnT w="12700" cmpd="sng">
                      <a:noFill/>
                    </a:lnT>
                    <a:solidFill>
                      <a:srgbClr val="D2610C"/>
                    </a:solidFill>
                  </a:tcPr>
                </a:tc>
                <a:tc>
                  <a:txBody>
                    <a:bodyPr/>
                    <a:lstStyle/>
                    <a:p>
                      <a:pPr marL="0" marR="0" algn="ctr">
                        <a:lnSpc>
                          <a:spcPct val="120000"/>
                        </a:lnSpc>
                        <a:spcBef>
                          <a:spcPts val="0"/>
                        </a:spcBef>
                        <a:spcAft>
                          <a:spcPts val="0"/>
                        </a:spcAft>
                      </a:pPr>
                      <a:r>
                        <a:rPr lang="en-US" sz="1800" dirty="0">
                          <a:solidFill>
                            <a:schemeClr val="bg1"/>
                          </a:solidFill>
                          <a:effectLst/>
                        </a:rPr>
                        <a:t>2 cool</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lnT w="12700" cmpd="sng">
                      <a:noFill/>
                    </a:lnT>
                    <a:solidFill>
                      <a:srgbClr val="D2610C"/>
                    </a:solidFill>
                  </a:tcPr>
                </a:tc>
                <a:tc>
                  <a:txBody>
                    <a:bodyPr/>
                    <a:lstStyle/>
                    <a:p>
                      <a:pPr marL="0" marR="0" algn="ctr">
                        <a:lnSpc>
                          <a:spcPct val="120000"/>
                        </a:lnSpc>
                        <a:spcBef>
                          <a:spcPts val="0"/>
                        </a:spcBef>
                        <a:spcAft>
                          <a:spcPts val="0"/>
                        </a:spcAft>
                      </a:pPr>
                      <a:r>
                        <a:rPr lang="en-US" sz="1800" dirty="0">
                          <a:solidFill>
                            <a:schemeClr val="bg1"/>
                          </a:solidFill>
                          <a:effectLst/>
                        </a:rPr>
                        <a:t>3 warm</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lnT w="12700" cmpd="sng">
                      <a:noFill/>
                    </a:lnT>
                    <a:solidFill>
                      <a:srgbClr val="D2610C"/>
                    </a:solidFill>
                  </a:tcPr>
                </a:tc>
                <a:tc>
                  <a:txBody>
                    <a:bodyPr/>
                    <a:lstStyle/>
                    <a:p>
                      <a:pPr marL="0" marR="0" algn="ctr">
                        <a:lnSpc>
                          <a:spcPct val="120000"/>
                        </a:lnSpc>
                        <a:spcBef>
                          <a:spcPts val="0"/>
                        </a:spcBef>
                        <a:spcAft>
                          <a:spcPts val="0"/>
                        </a:spcAft>
                      </a:pPr>
                      <a:r>
                        <a:rPr lang="en-US" sz="1800" dirty="0">
                          <a:solidFill>
                            <a:schemeClr val="bg1"/>
                          </a:solidFill>
                          <a:effectLst/>
                        </a:rPr>
                        <a:t>4 hot</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lnT w="12700" cmpd="sng">
                      <a:noFill/>
                    </a:lnT>
                    <a:solidFill>
                      <a:srgbClr val="D2610C"/>
                    </a:solidFill>
                  </a:tcPr>
                </a:tc>
                <a:extLst>
                  <a:ext uri="{0D108BD9-81ED-4DB2-BD59-A6C34878D82A}">
                    <a16:rowId xmlns:a16="http://schemas.microsoft.com/office/drawing/2014/main" val="179855566"/>
                  </a:ext>
                </a:extLst>
              </a:tr>
              <a:tr h="365760">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24203" marR="124203" marT="62101" marB="62101" anchor="ctr">
                    <a:lnL w="12700" cmpd="sng">
                      <a:noFill/>
                    </a:lnL>
                    <a:lnT w="12700" cmpd="sng">
                      <a:noFill/>
                    </a:lnT>
                    <a:noFill/>
                  </a:tcPr>
                </a:tc>
                <a:tc>
                  <a:txBody>
                    <a:bodyPr/>
                    <a:lstStyle/>
                    <a:p>
                      <a:pPr algn="ctr"/>
                      <a:r>
                        <a:rPr lang="en-US" dirty="0">
                          <a:solidFill>
                            <a:schemeClr val="bg1"/>
                          </a:solidFill>
                        </a:rPr>
                        <a:t>Feed</a:t>
                      </a:r>
                    </a:p>
                  </a:txBody>
                  <a:tcPr marL="124203" marR="124203" marT="62101" marB="62101" anchor="ctr">
                    <a:solidFill>
                      <a:srgbClr val="D2610C"/>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800" dirty="0">
                          <a:solidFill>
                            <a:schemeClr val="bg1"/>
                          </a:solidFill>
                          <a:effectLst/>
                        </a:rPr>
                        <a:t>product 1</a:t>
                      </a:r>
                      <a:endPar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4203" marR="124203" marT="62101" marB="62101" anchor="ctr">
                    <a:solidFill>
                      <a:srgbClr val="D2610C"/>
                    </a:solidFill>
                  </a:tcPr>
                </a:tc>
                <a:tc>
                  <a:txBody>
                    <a:bodyPr/>
                    <a:lstStyle/>
                    <a:p>
                      <a:r>
                        <a:rPr lang="en-US" sz="1800" dirty="0">
                          <a:solidFill>
                            <a:schemeClr val="bg1"/>
                          </a:solidFill>
                          <a:effectLst/>
                        </a:rPr>
                        <a:t>product 2</a:t>
                      </a:r>
                      <a:endParaRPr lang="en-US" dirty="0">
                        <a:solidFill>
                          <a:schemeClr val="bg1"/>
                        </a:solidFill>
                      </a:endParaRPr>
                    </a:p>
                  </a:txBody>
                  <a:tcPr marL="124203" marR="124203" marT="62101" marB="62101" anchor="ctr">
                    <a:solidFill>
                      <a:srgbClr val="D2610C"/>
                    </a:solidFill>
                  </a:tcPr>
                </a:tc>
                <a:tc>
                  <a:txBody>
                    <a:bodyPr/>
                    <a:lstStyle/>
                    <a:p>
                      <a:r>
                        <a:rPr lang="en-US" sz="1800" dirty="0">
                          <a:solidFill>
                            <a:schemeClr val="bg1"/>
                          </a:solidFill>
                          <a:effectLst/>
                        </a:rPr>
                        <a:t>product 3</a:t>
                      </a:r>
                      <a:endParaRPr lang="en-US" dirty="0">
                        <a:solidFill>
                          <a:schemeClr val="bg1"/>
                        </a:solidFill>
                      </a:endParaRPr>
                    </a:p>
                  </a:txBody>
                  <a:tcPr marL="124203" marR="124203" marT="62101" marB="62101" anchor="ctr">
                    <a:solidFill>
                      <a:srgbClr val="D2610C"/>
                    </a:solidFill>
                  </a:tcPr>
                </a:tc>
                <a:tc>
                  <a:txBody>
                    <a:bodyPr/>
                    <a:lstStyle/>
                    <a:p>
                      <a:r>
                        <a:rPr lang="en-US" sz="1800" dirty="0">
                          <a:solidFill>
                            <a:schemeClr val="bg1"/>
                          </a:solidFill>
                          <a:effectLst/>
                        </a:rPr>
                        <a:t>product 4</a:t>
                      </a:r>
                      <a:endParaRPr lang="en-US" dirty="0">
                        <a:solidFill>
                          <a:schemeClr val="bg1"/>
                        </a:solidFill>
                      </a:endParaRPr>
                    </a:p>
                  </a:txBody>
                  <a:tcPr marL="124203" marR="124203" marT="62101" marB="62101" anchor="ctr">
                    <a:solidFill>
                      <a:srgbClr val="D2610C"/>
                    </a:solidFill>
                  </a:tcPr>
                </a:tc>
                <a:extLst>
                  <a:ext uri="{0D108BD9-81ED-4DB2-BD59-A6C34878D82A}">
                    <a16:rowId xmlns:a16="http://schemas.microsoft.com/office/drawing/2014/main" val="1338018213"/>
                  </a:ext>
                </a:extLst>
              </a:tr>
              <a:tr h="497700">
                <a:tc>
                  <a:txBody>
                    <a:bodyPr/>
                    <a:lstStyle/>
                    <a:p>
                      <a:pPr marL="0" marR="0">
                        <a:lnSpc>
                          <a:spcPct val="120000"/>
                        </a:lnSpc>
                        <a:spcBef>
                          <a:spcPts val="0"/>
                        </a:spcBef>
                        <a:spcAft>
                          <a:spcPts val="0"/>
                        </a:spcAft>
                      </a:pPr>
                      <a:r>
                        <a:rPr lang="en-US" sz="1800" b="0" dirty="0">
                          <a:solidFill>
                            <a:schemeClr val="bg1"/>
                          </a:solidFill>
                          <a:effectLst/>
                        </a:rPr>
                        <a:t>Sulfur</a:t>
                      </a:r>
                      <a:endParaRPr lang="en-US" sz="1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4203" marR="124203" marT="62101" marB="62101"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&lt;10 ppm</a:t>
                      </a:r>
                    </a:p>
                  </a:txBody>
                  <a:tcPr marL="82367" marR="82367" marT="0" marB="0" anchor="ctr"/>
                </a:tc>
                <a:extLst>
                  <a:ext uri="{0D108BD9-81ED-4DB2-BD59-A6C34878D82A}">
                    <a16:rowId xmlns:a16="http://schemas.microsoft.com/office/drawing/2014/main" val="818947136"/>
                  </a:ext>
                </a:extLst>
              </a:tr>
              <a:tr h="497700">
                <a:tc>
                  <a:txBody>
                    <a:bodyPr/>
                    <a:lstStyle/>
                    <a:p>
                      <a:pPr marL="0" marR="0">
                        <a:lnSpc>
                          <a:spcPct val="120000"/>
                        </a:lnSpc>
                        <a:spcBef>
                          <a:spcPts val="0"/>
                        </a:spcBef>
                        <a:spcAft>
                          <a:spcPts val="0"/>
                        </a:spcAft>
                      </a:pPr>
                      <a:r>
                        <a:rPr lang="en-US" sz="1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Octane</a:t>
                      </a:r>
                    </a:p>
                  </a:txBody>
                  <a:tcPr marL="124203" marR="124203" marT="62101" marB="62101"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extLst>
                  <a:ext uri="{0D108BD9-81ED-4DB2-BD59-A6C34878D82A}">
                    <a16:rowId xmlns:a16="http://schemas.microsoft.com/office/drawing/2014/main" val="3583329148"/>
                  </a:ext>
                </a:extLst>
              </a:tr>
              <a:tr h="575423">
                <a:tc>
                  <a:txBody>
                    <a:bodyPr/>
                    <a:lstStyle/>
                    <a:p>
                      <a:pPr marL="0" marR="0">
                        <a:lnSpc>
                          <a:spcPct val="120000"/>
                        </a:lnSpc>
                        <a:spcBef>
                          <a:spcPts val="0"/>
                        </a:spcBef>
                        <a:spcAft>
                          <a:spcPts val="0"/>
                        </a:spcAft>
                      </a:pPr>
                      <a:r>
                        <a:rPr lang="en-US" sz="1800" b="0" dirty="0">
                          <a:solidFill>
                            <a:schemeClr val="bg1"/>
                          </a:solidFill>
                          <a:effectLst/>
                        </a:rPr>
                        <a:t>Blood</a:t>
                      </a:r>
                      <a:r>
                        <a:rPr lang="en-US" sz="1800" dirty="0">
                          <a:solidFill>
                            <a:schemeClr val="bg1"/>
                          </a:solidFill>
                          <a:effectLst/>
                        </a:rPr>
                        <a:t> </a:t>
                      </a:r>
                    </a:p>
                    <a:p>
                      <a:pPr marL="0" marR="0">
                        <a:lnSpc>
                          <a:spcPct val="120000"/>
                        </a:lnSpc>
                        <a:spcBef>
                          <a:spcPts val="0"/>
                        </a:spcBef>
                        <a:spcAft>
                          <a:spcPts val="0"/>
                        </a:spcAft>
                      </a:pPr>
                      <a:r>
                        <a:rPr lang="en-US" sz="1800" b="0" dirty="0">
                          <a:solidFill>
                            <a:schemeClr val="bg1"/>
                          </a:solidFill>
                          <a:effectLst/>
                        </a:rPr>
                        <a:t>test</a:t>
                      </a:r>
                      <a:endParaRPr lang="en-US" sz="1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24203" marR="124203" marT="62101" marB="62101"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extLst>
                  <a:ext uri="{0D108BD9-81ED-4DB2-BD59-A6C34878D82A}">
                    <a16:rowId xmlns:a16="http://schemas.microsoft.com/office/drawing/2014/main" val="3139752432"/>
                  </a:ext>
                </a:extLst>
              </a:tr>
              <a:tr h="575423">
                <a:tc>
                  <a:txBody>
                    <a:bodyPr/>
                    <a:lstStyle/>
                    <a:p>
                      <a:pPr marL="0" marR="0">
                        <a:lnSpc>
                          <a:spcPct val="120000"/>
                        </a:lnSpc>
                        <a:spcBef>
                          <a:spcPts val="0"/>
                        </a:spcBef>
                        <a:spcAft>
                          <a:spcPts val="0"/>
                        </a:spcAft>
                      </a:pPr>
                      <a:r>
                        <a:rPr lang="en-US" sz="1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Sulfur speciation</a:t>
                      </a:r>
                    </a:p>
                  </a:txBody>
                  <a:tcPr marL="124203" marR="124203" marT="62101" marB="62101"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tc>
                  <a:txBody>
                    <a:bodyPr/>
                    <a:lstStyle/>
                    <a:p>
                      <a:pPr marL="0" marR="0" algn="ctr">
                        <a:lnSpc>
                          <a:spcPct val="12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82367" marR="82367" marT="0" marB="0" anchor="ctr"/>
                </a:tc>
                <a:extLst>
                  <a:ext uri="{0D108BD9-81ED-4DB2-BD59-A6C34878D82A}">
                    <a16:rowId xmlns:a16="http://schemas.microsoft.com/office/drawing/2014/main" val="3538308175"/>
                  </a:ext>
                </a:extLst>
              </a:tr>
            </a:tbl>
          </a:graphicData>
        </a:graphic>
      </p:graphicFrame>
    </p:spTree>
    <p:extLst>
      <p:ext uri="{BB962C8B-B14F-4D97-AF65-F5344CB8AC3E}">
        <p14:creationId xmlns:p14="http://schemas.microsoft.com/office/powerpoint/2010/main" val="3757060159"/>
      </p:ext>
    </p:extLst>
  </p:cSld>
  <p:clrMapOvr>
    <a:masterClrMapping/>
  </p:clrMapOvr>
  <mc:AlternateContent xmlns:mc="http://schemas.openxmlformats.org/markup-compatibility/2006" xmlns:p14="http://schemas.microsoft.com/office/powerpoint/2010/main">
    <mc:Choice Requires="p14">
      <p:transition spd="slow" p14:dur="2000" advTm="30130"/>
    </mc:Choice>
    <mc:Fallback xmlns="">
      <p:transition spd="slow" advTm="3013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2A2F9A-1923-46BC-8B00-9B3DF2616D64}"/>
              </a:ext>
            </a:extLst>
          </p:cNvPr>
          <p:cNvSpPr>
            <a:spLocks noGrp="1"/>
          </p:cNvSpPr>
          <p:nvPr>
            <p:ph type="title"/>
          </p:nvPr>
        </p:nvSpPr>
        <p:spPr>
          <a:xfrm>
            <a:off x="640080" y="548798"/>
            <a:ext cx="7581900" cy="835482"/>
          </a:xfrm>
        </p:spPr>
        <p:txBody>
          <a:bodyPr>
            <a:normAutofit/>
          </a:bodyPr>
          <a:lstStyle/>
          <a:p>
            <a:pPr algn="ctr"/>
            <a:r>
              <a:rPr lang="en-US" sz="3600" dirty="0"/>
              <a:t>Performance curve </a:t>
            </a:r>
          </a:p>
        </p:txBody>
      </p:sp>
      <p:graphicFrame>
        <p:nvGraphicFramePr>
          <p:cNvPr id="13" name="Chart 12">
            <a:extLst>
              <a:ext uri="{FF2B5EF4-FFF2-40B4-BE49-F238E27FC236}">
                <a16:creationId xmlns:a16="http://schemas.microsoft.com/office/drawing/2014/main" id="{33A44574-4777-4F16-B6F9-91398A7EF35E}"/>
              </a:ext>
            </a:extLst>
          </p:cNvPr>
          <p:cNvGraphicFramePr/>
          <p:nvPr>
            <p:extLst>
              <p:ext uri="{D42A27DB-BD31-4B8C-83A1-F6EECF244321}">
                <p14:modId xmlns:p14="http://schemas.microsoft.com/office/powerpoint/2010/main" val="998341946"/>
              </p:ext>
            </p:extLst>
          </p:nvPr>
        </p:nvGraphicFramePr>
        <p:xfrm>
          <a:off x="1125031" y="1600200"/>
          <a:ext cx="6885847" cy="445088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5275109-E488-415C-96AD-E8261F1FCD38}"/>
              </a:ext>
            </a:extLst>
          </p:cNvPr>
          <p:cNvSpPr txBox="1"/>
          <p:nvPr/>
        </p:nvSpPr>
        <p:spPr>
          <a:xfrm rot="19226373">
            <a:off x="2949498" y="3761548"/>
            <a:ext cx="1136127" cy="338554"/>
          </a:xfrm>
          <a:prstGeom prst="rect">
            <a:avLst/>
          </a:prstGeom>
          <a:noFill/>
        </p:spPr>
        <p:txBody>
          <a:bodyPr wrap="square" rtlCol="0">
            <a:spAutoFit/>
          </a:bodyPr>
          <a:lstStyle/>
          <a:p>
            <a:pPr algn="ctr"/>
            <a:r>
              <a:rPr lang="en-US" sz="1600" dirty="0"/>
              <a:t>actual</a:t>
            </a:r>
          </a:p>
        </p:txBody>
      </p:sp>
      <p:sp>
        <p:nvSpPr>
          <p:cNvPr id="14" name="Footer Placeholder 7">
            <a:extLst>
              <a:ext uri="{FF2B5EF4-FFF2-40B4-BE49-F238E27FC236}">
                <a16:creationId xmlns:a16="http://schemas.microsoft.com/office/drawing/2014/main" id="{1DD8F5B2-678D-4466-8762-302D61176B38}"/>
              </a:ext>
            </a:extLst>
          </p:cNvPr>
          <p:cNvSpPr txBox="1">
            <a:spLocks/>
          </p:cNvSpPr>
          <p:nvPr/>
        </p:nvSpPr>
        <p:spPr>
          <a:xfrm>
            <a:off x="3254494" y="6603150"/>
            <a:ext cx="3382280" cy="30122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copyright 2019 george.hoekstra@hoekstratrading.com</a:t>
            </a:r>
          </a:p>
        </p:txBody>
      </p:sp>
      <p:sp>
        <p:nvSpPr>
          <p:cNvPr id="12" name="Title 6">
            <a:extLst>
              <a:ext uri="{FF2B5EF4-FFF2-40B4-BE49-F238E27FC236}">
                <a16:creationId xmlns:a16="http://schemas.microsoft.com/office/drawing/2014/main" id="{CF9F5C00-7709-4DE4-AC22-D5AB83FDC58D}"/>
              </a:ext>
            </a:extLst>
          </p:cNvPr>
          <p:cNvSpPr txBox="1">
            <a:spLocks/>
          </p:cNvSpPr>
          <p:nvPr/>
        </p:nvSpPr>
        <p:spPr>
          <a:xfrm>
            <a:off x="2468880" y="1737360"/>
            <a:ext cx="4198151" cy="324649"/>
          </a:xfrm>
          <a:prstGeom prst="rect">
            <a:avLst/>
          </a:prstGeom>
          <a:noFill/>
          <a:ln>
            <a:noFill/>
          </a:ln>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dirty="0">
                <a:solidFill>
                  <a:schemeClr val="tx1"/>
                </a:solidFill>
                <a:latin typeface="Grotesque" panose="020B0504020202020204" pitchFamily="34" charset="0"/>
              </a:rPr>
              <a:t>∆ RON vs. product sulfur </a:t>
            </a:r>
            <a:r>
              <a:rPr lang="en-US" sz="1600" dirty="0">
                <a:solidFill>
                  <a:schemeClr val="tx1"/>
                </a:solidFill>
              </a:rPr>
              <a:t>from a field test</a:t>
            </a:r>
          </a:p>
        </p:txBody>
      </p:sp>
    </p:spTree>
    <p:custDataLst>
      <p:tags r:id="rId1"/>
    </p:custDataLst>
    <p:extLst>
      <p:ext uri="{BB962C8B-B14F-4D97-AF65-F5344CB8AC3E}">
        <p14:creationId xmlns:p14="http://schemas.microsoft.com/office/powerpoint/2010/main" val="3263488538"/>
      </p:ext>
    </p:extLst>
  </p:cSld>
  <p:clrMapOvr>
    <a:masterClrMapping/>
  </p:clrMapOvr>
  <mc:AlternateContent xmlns:mc="http://schemas.openxmlformats.org/markup-compatibility/2006" xmlns:p14="http://schemas.microsoft.com/office/powerpoint/2010/main">
    <mc:Choice Requires="p14">
      <p:transition spd="slow" p14:dur="2000" advTm="39569"/>
    </mc:Choice>
    <mc:Fallback xmlns="">
      <p:transition spd="slow" advTm="3956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Down 1">
            <a:extLst>
              <a:ext uri="{FF2B5EF4-FFF2-40B4-BE49-F238E27FC236}">
                <a16:creationId xmlns:a16="http://schemas.microsoft.com/office/drawing/2014/main" id="{2CAE05DF-9A2C-4DC4-B5AD-02050864E8C9}"/>
              </a:ext>
            </a:extLst>
          </p:cNvPr>
          <p:cNvSpPr/>
          <p:nvPr/>
        </p:nvSpPr>
        <p:spPr>
          <a:xfrm>
            <a:off x="4572000" y="2667000"/>
            <a:ext cx="304800" cy="8382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822A2F9A-1923-46BC-8B00-9B3DF2616D64}"/>
              </a:ext>
            </a:extLst>
          </p:cNvPr>
          <p:cNvSpPr>
            <a:spLocks noGrp="1"/>
          </p:cNvSpPr>
          <p:nvPr>
            <p:ph type="title"/>
          </p:nvPr>
        </p:nvSpPr>
        <p:spPr>
          <a:xfrm>
            <a:off x="640080" y="548798"/>
            <a:ext cx="7581900" cy="835482"/>
          </a:xfrm>
        </p:spPr>
        <p:txBody>
          <a:bodyPr>
            <a:normAutofit/>
          </a:bodyPr>
          <a:lstStyle/>
          <a:p>
            <a:pPr algn="ctr"/>
            <a:r>
              <a:rPr lang="en-US" sz="3600" dirty="0"/>
              <a:t>Performance curve </a:t>
            </a:r>
          </a:p>
        </p:txBody>
      </p:sp>
      <p:graphicFrame>
        <p:nvGraphicFramePr>
          <p:cNvPr id="13" name="Chart 12">
            <a:extLst>
              <a:ext uri="{FF2B5EF4-FFF2-40B4-BE49-F238E27FC236}">
                <a16:creationId xmlns:a16="http://schemas.microsoft.com/office/drawing/2014/main" id="{33A44574-4777-4F16-B6F9-91398A7EF35E}"/>
              </a:ext>
            </a:extLst>
          </p:cNvPr>
          <p:cNvGraphicFramePr/>
          <p:nvPr>
            <p:extLst>
              <p:ext uri="{D42A27DB-BD31-4B8C-83A1-F6EECF244321}">
                <p14:modId xmlns:p14="http://schemas.microsoft.com/office/powerpoint/2010/main" val="3584661931"/>
              </p:ext>
            </p:extLst>
          </p:nvPr>
        </p:nvGraphicFramePr>
        <p:xfrm>
          <a:off x="1125031" y="1600200"/>
          <a:ext cx="6885847" cy="4450884"/>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5275109-E488-415C-96AD-E8261F1FCD38}"/>
              </a:ext>
            </a:extLst>
          </p:cNvPr>
          <p:cNvSpPr txBox="1"/>
          <p:nvPr/>
        </p:nvSpPr>
        <p:spPr>
          <a:xfrm rot="19226373">
            <a:off x="2949498" y="3761548"/>
            <a:ext cx="1136127" cy="338554"/>
          </a:xfrm>
          <a:prstGeom prst="rect">
            <a:avLst/>
          </a:prstGeom>
          <a:noFill/>
        </p:spPr>
        <p:txBody>
          <a:bodyPr wrap="square" rtlCol="0">
            <a:spAutoFit/>
          </a:bodyPr>
          <a:lstStyle/>
          <a:p>
            <a:pPr algn="ctr"/>
            <a:r>
              <a:rPr lang="en-US" sz="1600" dirty="0"/>
              <a:t>actual</a:t>
            </a:r>
          </a:p>
        </p:txBody>
      </p:sp>
      <p:sp>
        <p:nvSpPr>
          <p:cNvPr id="14" name="Footer Placeholder 7">
            <a:extLst>
              <a:ext uri="{FF2B5EF4-FFF2-40B4-BE49-F238E27FC236}">
                <a16:creationId xmlns:a16="http://schemas.microsoft.com/office/drawing/2014/main" id="{1DD8F5B2-678D-4466-8762-302D61176B38}"/>
              </a:ext>
            </a:extLst>
          </p:cNvPr>
          <p:cNvSpPr txBox="1">
            <a:spLocks/>
          </p:cNvSpPr>
          <p:nvPr/>
        </p:nvSpPr>
        <p:spPr>
          <a:xfrm>
            <a:off x="3254494" y="6603150"/>
            <a:ext cx="3382280" cy="30122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copyright 2019 george.hoekstra@hoekstratrading.com</a:t>
            </a:r>
          </a:p>
        </p:txBody>
      </p:sp>
      <p:sp>
        <p:nvSpPr>
          <p:cNvPr id="12" name="Title 6">
            <a:extLst>
              <a:ext uri="{FF2B5EF4-FFF2-40B4-BE49-F238E27FC236}">
                <a16:creationId xmlns:a16="http://schemas.microsoft.com/office/drawing/2014/main" id="{CF9F5C00-7709-4DE4-AC22-D5AB83FDC58D}"/>
              </a:ext>
            </a:extLst>
          </p:cNvPr>
          <p:cNvSpPr txBox="1">
            <a:spLocks/>
          </p:cNvSpPr>
          <p:nvPr/>
        </p:nvSpPr>
        <p:spPr>
          <a:xfrm>
            <a:off x="2468880" y="1737360"/>
            <a:ext cx="4198151" cy="324649"/>
          </a:xfrm>
          <a:prstGeom prst="rect">
            <a:avLst/>
          </a:prstGeom>
          <a:noFill/>
          <a:ln>
            <a:noFill/>
          </a:ln>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dirty="0">
                <a:solidFill>
                  <a:schemeClr val="tx1"/>
                </a:solidFill>
                <a:latin typeface="Grotesque" panose="020B0504020202020204" pitchFamily="34" charset="0"/>
              </a:rPr>
              <a:t>∆ RON vs. product sulfur </a:t>
            </a:r>
            <a:r>
              <a:rPr lang="en-US" sz="1600" dirty="0">
                <a:solidFill>
                  <a:schemeClr val="tx1"/>
                </a:solidFill>
              </a:rPr>
              <a:t>from a field test</a:t>
            </a:r>
          </a:p>
        </p:txBody>
      </p:sp>
    </p:spTree>
    <p:custDataLst>
      <p:tags r:id="rId1"/>
    </p:custDataLst>
    <p:extLst>
      <p:ext uri="{BB962C8B-B14F-4D97-AF65-F5344CB8AC3E}">
        <p14:creationId xmlns:p14="http://schemas.microsoft.com/office/powerpoint/2010/main" val="3638980220"/>
      </p:ext>
    </p:extLst>
  </p:cSld>
  <p:clrMapOvr>
    <a:masterClrMapping/>
  </p:clrMapOvr>
  <mc:AlternateContent xmlns:mc="http://schemas.openxmlformats.org/markup-compatibility/2006" xmlns:p14="http://schemas.microsoft.com/office/powerpoint/2010/main">
    <mc:Choice Requires="p14">
      <p:transition spd="slow" p14:dur="2000" advTm="15934"/>
    </mc:Choice>
    <mc:Fallback xmlns="">
      <p:transition spd="slow" advTm="1593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DA7189-C0CD-4DFF-87F6-05A07718021B}"/>
              </a:ext>
            </a:extLst>
          </p:cNvPr>
          <p:cNvSpPr>
            <a:spLocks noGrp="1"/>
          </p:cNvSpPr>
          <p:nvPr>
            <p:ph type="title"/>
          </p:nvPr>
        </p:nvSpPr>
        <p:spPr>
          <a:xfrm>
            <a:off x="548640" y="548640"/>
            <a:ext cx="7974982" cy="822960"/>
          </a:xfrm>
        </p:spPr>
        <p:txBody>
          <a:bodyPr>
            <a:normAutofit/>
          </a:bodyPr>
          <a:lstStyle/>
          <a:p>
            <a:pPr algn="ctr"/>
            <a:r>
              <a:rPr lang="en-US" dirty="0"/>
              <a:t>Blood test </a:t>
            </a:r>
          </a:p>
        </p:txBody>
      </p:sp>
      <p:graphicFrame>
        <p:nvGraphicFramePr>
          <p:cNvPr id="9" name="Content Placeholder 8">
            <a:extLst>
              <a:ext uri="{FF2B5EF4-FFF2-40B4-BE49-F238E27FC236}">
                <a16:creationId xmlns:a16="http://schemas.microsoft.com/office/drawing/2014/main" id="{48B9C854-F1E7-4190-A381-15A9F9427584}"/>
              </a:ext>
            </a:extLst>
          </p:cNvPr>
          <p:cNvGraphicFramePr>
            <a:graphicFrameLocks noGrp="1"/>
          </p:cNvGraphicFramePr>
          <p:nvPr>
            <p:ph idx="1"/>
            <p:extLst>
              <p:ext uri="{D42A27DB-BD31-4B8C-83A1-F6EECF244321}">
                <p14:modId xmlns:p14="http://schemas.microsoft.com/office/powerpoint/2010/main" val="1390733178"/>
              </p:ext>
            </p:extLst>
          </p:nvPr>
        </p:nvGraphicFramePr>
        <p:xfrm>
          <a:off x="762000" y="2481263"/>
          <a:ext cx="7315200" cy="353853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AC14EC5-188A-49A5-A0C5-7D54526AD28C}"/>
              </a:ext>
            </a:extLst>
          </p:cNvPr>
          <p:cNvSpPr>
            <a:spLocks noGrp="1"/>
          </p:cNvSpPr>
          <p:nvPr>
            <p:ph type="sldNum" sz="quarter" idx="12"/>
          </p:nvPr>
        </p:nvSpPr>
        <p:spPr/>
        <p:txBody>
          <a:bodyPr/>
          <a:lstStyle/>
          <a:p>
            <a:fld id="{5881A172-2591-45B3-9E35-7E31970F6217}" type="slidenum">
              <a:rPr lang="en-US" smtClean="0"/>
              <a:pPr/>
              <a:t>27</a:t>
            </a:fld>
            <a:endParaRPr lang="en-US" dirty="0"/>
          </a:p>
        </p:txBody>
      </p:sp>
      <p:sp>
        <p:nvSpPr>
          <p:cNvPr id="7" name="Title 6">
            <a:extLst>
              <a:ext uri="{FF2B5EF4-FFF2-40B4-BE49-F238E27FC236}">
                <a16:creationId xmlns:a16="http://schemas.microsoft.com/office/drawing/2014/main" id="{E28506FA-65E7-4277-9226-C75C4D233691}"/>
              </a:ext>
            </a:extLst>
          </p:cNvPr>
          <p:cNvSpPr txBox="1">
            <a:spLocks/>
          </p:cNvSpPr>
          <p:nvPr/>
        </p:nvSpPr>
        <p:spPr>
          <a:xfrm>
            <a:off x="2472924" y="1737360"/>
            <a:ext cx="5147076" cy="324649"/>
          </a:xfrm>
          <a:prstGeom prst="rect">
            <a:avLst/>
          </a:prstGeom>
          <a:noFill/>
          <a:ln>
            <a:noFill/>
          </a:ln>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dirty="0">
                <a:solidFill>
                  <a:schemeClr val="tx1"/>
                </a:solidFill>
              </a:rPr>
              <a:t>Olefins by carbon number distribution from a field test</a:t>
            </a:r>
          </a:p>
        </p:txBody>
      </p:sp>
    </p:spTree>
    <p:extLst>
      <p:ext uri="{BB962C8B-B14F-4D97-AF65-F5344CB8AC3E}">
        <p14:creationId xmlns:p14="http://schemas.microsoft.com/office/powerpoint/2010/main" val="4139331908"/>
      </p:ext>
    </p:extLst>
  </p:cSld>
  <p:clrMapOvr>
    <a:masterClrMapping/>
  </p:clrMapOvr>
  <mc:AlternateContent xmlns:mc="http://schemas.openxmlformats.org/markup-compatibility/2006" xmlns:p14="http://schemas.microsoft.com/office/powerpoint/2010/main">
    <mc:Choice Requires="p14">
      <p:transition spd="slow" p14:dur="2000" advTm="38319"/>
    </mc:Choice>
    <mc:Fallback xmlns="">
      <p:transition spd="slow" advTm="3831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DA7189-C0CD-4DFF-87F6-05A07718021B}"/>
              </a:ext>
            </a:extLst>
          </p:cNvPr>
          <p:cNvSpPr>
            <a:spLocks noGrp="1"/>
          </p:cNvSpPr>
          <p:nvPr>
            <p:ph type="title"/>
          </p:nvPr>
        </p:nvSpPr>
        <p:spPr>
          <a:xfrm>
            <a:off x="548640" y="548640"/>
            <a:ext cx="7974982" cy="822960"/>
          </a:xfrm>
        </p:spPr>
        <p:txBody>
          <a:bodyPr>
            <a:normAutofit/>
          </a:bodyPr>
          <a:lstStyle/>
          <a:p>
            <a:pPr algn="ctr"/>
            <a:r>
              <a:rPr lang="en-US" dirty="0"/>
              <a:t>Blood test </a:t>
            </a:r>
          </a:p>
        </p:txBody>
      </p:sp>
      <p:graphicFrame>
        <p:nvGraphicFramePr>
          <p:cNvPr id="9" name="Content Placeholder 8">
            <a:extLst>
              <a:ext uri="{FF2B5EF4-FFF2-40B4-BE49-F238E27FC236}">
                <a16:creationId xmlns:a16="http://schemas.microsoft.com/office/drawing/2014/main" id="{48B9C854-F1E7-4190-A381-15A9F9427584}"/>
              </a:ext>
            </a:extLst>
          </p:cNvPr>
          <p:cNvGraphicFramePr>
            <a:graphicFrameLocks noGrp="1"/>
          </p:cNvGraphicFramePr>
          <p:nvPr>
            <p:ph idx="1"/>
          </p:nvPr>
        </p:nvGraphicFramePr>
        <p:xfrm>
          <a:off x="762000" y="2476474"/>
          <a:ext cx="7315200" cy="3538537"/>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AAC14EC5-188A-49A5-A0C5-7D54526AD28C}"/>
              </a:ext>
            </a:extLst>
          </p:cNvPr>
          <p:cNvSpPr>
            <a:spLocks noGrp="1"/>
          </p:cNvSpPr>
          <p:nvPr>
            <p:ph type="sldNum" sz="quarter" idx="12"/>
          </p:nvPr>
        </p:nvSpPr>
        <p:spPr/>
        <p:txBody>
          <a:bodyPr/>
          <a:lstStyle/>
          <a:p>
            <a:fld id="{5881A172-2591-45B3-9E35-7E31970F6217}" type="slidenum">
              <a:rPr lang="en-US" smtClean="0"/>
              <a:pPr/>
              <a:t>28</a:t>
            </a:fld>
            <a:endParaRPr lang="en-US" dirty="0"/>
          </a:p>
        </p:txBody>
      </p:sp>
      <p:sp>
        <p:nvSpPr>
          <p:cNvPr id="10" name="TextBox 9">
            <a:extLst>
              <a:ext uri="{FF2B5EF4-FFF2-40B4-BE49-F238E27FC236}">
                <a16:creationId xmlns:a16="http://schemas.microsoft.com/office/drawing/2014/main" id="{7FADD9A2-5533-4A37-AC65-783521470B9E}"/>
              </a:ext>
            </a:extLst>
          </p:cNvPr>
          <p:cNvSpPr txBox="1"/>
          <p:nvPr/>
        </p:nvSpPr>
        <p:spPr>
          <a:xfrm>
            <a:off x="5021324" y="3370082"/>
            <a:ext cx="2438400" cy="461665"/>
          </a:xfrm>
          <a:prstGeom prst="rect">
            <a:avLst/>
          </a:prstGeom>
          <a:noFill/>
        </p:spPr>
        <p:txBody>
          <a:bodyPr wrap="square" rtlCol="0">
            <a:spAutoFit/>
          </a:bodyPr>
          <a:lstStyle/>
          <a:p>
            <a:pPr algn="ctr"/>
            <a:r>
              <a:rPr lang="en-US" sz="1200" dirty="0"/>
              <a:t>51% olefin conversion</a:t>
            </a:r>
          </a:p>
          <a:p>
            <a:pPr algn="ctr"/>
            <a:r>
              <a:rPr lang="en-US" sz="1200" dirty="0"/>
              <a:t>7 RON octane loss</a:t>
            </a:r>
          </a:p>
        </p:txBody>
      </p:sp>
      <p:sp>
        <p:nvSpPr>
          <p:cNvPr id="7" name="Title 6">
            <a:extLst>
              <a:ext uri="{FF2B5EF4-FFF2-40B4-BE49-F238E27FC236}">
                <a16:creationId xmlns:a16="http://schemas.microsoft.com/office/drawing/2014/main" id="{E28506FA-65E7-4277-9226-C75C4D233691}"/>
              </a:ext>
            </a:extLst>
          </p:cNvPr>
          <p:cNvSpPr txBox="1">
            <a:spLocks/>
          </p:cNvSpPr>
          <p:nvPr/>
        </p:nvSpPr>
        <p:spPr>
          <a:xfrm>
            <a:off x="2472924" y="1737360"/>
            <a:ext cx="5147076" cy="324649"/>
          </a:xfrm>
          <a:prstGeom prst="rect">
            <a:avLst/>
          </a:prstGeom>
          <a:noFill/>
          <a:ln>
            <a:noFill/>
          </a:ln>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dirty="0">
                <a:solidFill>
                  <a:schemeClr val="tx1"/>
                </a:solidFill>
              </a:rPr>
              <a:t>Olefins by carbon number distribution from a field test</a:t>
            </a:r>
          </a:p>
        </p:txBody>
      </p:sp>
      <p:sp>
        <p:nvSpPr>
          <p:cNvPr id="11" name="Arrow: Down 10">
            <a:extLst>
              <a:ext uri="{FF2B5EF4-FFF2-40B4-BE49-F238E27FC236}">
                <a16:creationId xmlns:a16="http://schemas.microsoft.com/office/drawing/2014/main" id="{9D679DB1-52AC-4A5F-AEC6-8042A2A8ED13}"/>
              </a:ext>
            </a:extLst>
          </p:cNvPr>
          <p:cNvSpPr/>
          <p:nvPr/>
        </p:nvSpPr>
        <p:spPr>
          <a:xfrm>
            <a:off x="4383730" y="3130414"/>
            <a:ext cx="304800" cy="941196"/>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
            <a:extLst>
              <a:ext uri="{FF2B5EF4-FFF2-40B4-BE49-F238E27FC236}">
                <a16:creationId xmlns:a16="http://schemas.microsoft.com/office/drawing/2014/main" id="{014DDC3B-778F-411E-8EC6-DB32F3E59A3C}"/>
              </a:ext>
            </a:extLst>
          </p:cNvPr>
          <p:cNvSpPr txBox="1"/>
          <p:nvPr/>
        </p:nvSpPr>
        <p:spPr>
          <a:xfrm>
            <a:off x="4030725" y="3370082"/>
            <a:ext cx="990599" cy="474411"/>
          </a:xfrm>
          <a:prstGeom prst="rect">
            <a:avLst/>
          </a:prstGeom>
          <a:no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solidFill>
                  <a:schemeClr val="tx1"/>
                </a:solidFill>
              </a:rPr>
              <a:t>Octane destruction</a:t>
            </a:r>
          </a:p>
        </p:txBody>
      </p:sp>
    </p:spTree>
    <p:extLst>
      <p:ext uri="{BB962C8B-B14F-4D97-AF65-F5344CB8AC3E}">
        <p14:creationId xmlns:p14="http://schemas.microsoft.com/office/powerpoint/2010/main" val="3238754352"/>
      </p:ext>
    </p:extLst>
  </p:cSld>
  <p:clrMapOvr>
    <a:masterClrMapping/>
  </p:clrMapOvr>
  <mc:AlternateContent xmlns:mc="http://schemas.openxmlformats.org/markup-compatibility/2006" xmlns:p14="http://schemas.microsoft.com/office/powerpoint/2010/main">
    <mc:Choice Requires="p14">
      <p:transition spd="slow" p14:dur="2000" advTm="42062"/>
    </mc:Choice>
    <mc:Fallback xmlns="">
      <p:transition spd="slow" advTm="42062"/>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F7727-6278-4715-868C-5D87430BA65F}"/>
              </a:ext>
            </a:extLst>
          </p:cNvPr>
          <p:cNvSpPr>
            <a:spLocks noGrp="1"/>
          </p:cNvSpPr>
          <p:nvPr>
            <p:ph type="title"/>
          </p:nvPr>
        </p:nvSpPr>
        <p:spPr>
          <a:xfrm>
            <a:off x="914400" y="603421"/>
            <a:ext cx="7315200" cy="1154097"/>
          </a:xfrm>
        </p:spPr>
        <p:txBody>
          <a:bodyPr>
            <a:normAutofit fontScale="90000"/>
          </a:bodyPr>
          <a:lstStyle/>
          <a:p>
            <a:pPr algn="ctr"/>
            <a:r>
              <a:rPr lang="en-US" dirty="0"/>
              <a:t>Modern tools shine the light on octane destruction</a:t>
            </a:r>
          </a:p>
        </p:txBody>
      </p:sp>
      <p:pic>
        <p:nvPicPr>
          <p:cNvPr id="4" name="Picture 3">
            <a:extLst>
              <a:ext uri="{FF2B5EF4-FFF2-40B4-BE49-F238E27FC236}">
                <a16:creationId xmlns:a16="http://schemas.microsoft.com/office/drawing/2014/main" id="{B3DD5CED-C7D4-4DFC-9534-707FE6E3BE06}"/>
              </a:ext>
            </a:extLst>
          </p:cNvPr>
          <p:cNvPicPr>
            <a:picLocks noChangeAspect="1"/>
          </p:cNvPicPr>
          <p:nvPr/>
        </p:nvPicPr>
        <p:blipFill rotWithShape="1">
          <a:blip r:embed="rId3"/>
          <a:srcRect r="28367"/>
          <a:stretch/>
        </p:blipFill>
        <p:spPr>
          <a:xfrm>
            <a:off x="421169" y="2971724"/>
            <a:ext cx="3607362" cy="25146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itle 6">
            <a:extLst>
              <a:ext uri="{FF2B5EF4-FFF2-40B4-BE49-F238E27FC236}">
                <a16:creationId xmlns:a16="http://schemas.microsoft.com/office/drawing/2014/main" id="{97A70C1F-2D57-497B-B9D6-0B48E2942EA2}"/>
              </a:ext>
            </a:extLst>
          </p:cNvPr>
          <p:cNvSpPr txBox="1">
            <a:spLocks/>
          </p:cNvSpPr>
          <p:nvPr/>
        </p:nvSpPr>
        <p:spPr>
          <a:xfrm>
            <a:off x="5867400" y="2194560"/>
            <a:ext cx="1073951" cy="324649"/>
          </a:xfrm>
          <a:prstGeom prst="rect">
            <a:avLst/>
          </a:prstGeom>
          <a:noFill/>
          <a:ln>
            <a:solidFill>
              <a:schemeClr val="tx1"/>
            </a:solidFill>
          </a:ln>
        </p:spPr>
        <p:txBody>
          <a:bodyPr vert="horz" lIns="91440" tIns="45720" rIns="91440" bIns="45720" rtlCol="0" anchor="b">
            <a:normAutofit fontScale="925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dirty="0">
                <a:solidFill>
                  <a:schemeClr val="tx1"/>
                </a:solidFill>
              </a:rPr>
              <a:t>Blood test</a:t>
            </a:r>
          </a:p>
        </p:txBody>
      </p:sp>
      <p:sp>
        <p:nvSpPr>
          <p:cNvPr id="6" name="Title 6">
            <a:extLst>
              <a:ext uri="{FF2B5EF4-FFF2-40B4-BE49-F238E27FC236}">
                <a16:creationId xmlns:a16="http://schemas.microsoft.com/office/drawing/2014/main" id="{A1B68BC1-6FBC-4095-A181-016023670A1E}"/>
              </a:ext>
            </a:extLst>
          </p:cNvPr>
          <p:cNvSpPr txBox="1">
            <a:spLocks/>
          </p:cNvSpPr>
          <p:nvPr/>
        </p:nvSpPr>
        <p:spPr>
          <a:xfrm>
            <a:off x="914400" y="2194560"/>
            <a:ext cx="2514600" cy="324649"/>
          </a:xfrm>
          <a:prstGeom prst="rect">
            <a:avLst/>
          </a:prstGeom>
          <a:noFill/>
          <a:ln>
            <a:solidFill>
              <a:schemeClr val="tx1"/>
            </a:solidFill>
          </a:ln>
        </p:spPr>
        <p:txBody>
          <a:bodyPr vert="horz" lIns="91440" tIns="45720" rIns="91440" bIns="45720" rtlCol="0" anchor="b">
            <a:normAutofit lnSpcReduction="1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1600" dirty="0">
                <a:solidFill>
                  <a:schemeClr val="tx1"/>
                </a:solidFill>
              </a:rPr>
              <a:t>Performance curve model</a:t>
            </a:r>
          </a:p>
        </p:txBody>
      </p:sp>
      <p:graphicFrame>
        <p:nvGraphicFramePr>
          <p:cNvPr id="9" name="Content Placeholder 8">
            <a:extLst>
              <a:ext uri="{FF2B5EF4-FFF2-40B4-BE49-F238E27FC236}">
                <a16:creationId xmlns:a16="http://schemas.microsoft.com/office/drawing/2014/main" id="{2A4D5DEE-5FB0-4121-A9B7-F123B87E5673}"/>
              </a:ext>
            </a:extLst>
          </p:cNvPr>
          <p:cNvGraphicFramePr>
            <a:graphicFrameLocks/>
          </p:cNvGraphicFramePr>
          <p:nvPr/>
        </p:nvGraphicFramePr>
        <p:xfrm>
          <a:off x="4038056" y="2956251"/>
          <a:ext cx="5496469" cy="304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63032992"/>
      </p:ext>
    </p:extLst>
  </p:cSld>
  <p:clrMapOvr>
    <a:masterClrMapping/>
  </p:clrMapOvr>
  <mc:AlternateContent xmlns:mc="http://schemas.openxmlformats.org/markup-compatibility/2006" xmlns:p14="http://schemas.microsoft.com/office/powerpoint/2010/main">
    <mc:Choice Requires="p14">
      <p:transition spd="slow" p14:dur="2000" advTm="71834"/>
    </mc:Choice>
    <mc:Fallback xmlns="">
      <p:transition spd="slow" advTm="7183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1832237"/>
          </a:xfrm>
        </p:spPr>
        <p:txBody>
          <a:bodyPr>
            <a:normAutofit/>
          </a:bodyPr>
          <a:lstStyle/>
          <a:p>
            <a:r>
              <a:rPr lang="en-US" sz="3600" dirty="0"/>
              <a:t>Pilot plant testing</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17087" y="1825362"/>
            <a:ext cx="4208462" cy="3540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4285129" y="5532438"/>
            <a:ext cx="3844902" cy="685800"/>
          </a:xfrm>
        </p:spPr>
        <p:txBody>
          <a:bodyPr>
            <a:noAutofit/>
          </a:bodyPr>
          <a:lstStyle/>
          <a:p>
            <a:pPr algn="ctr"/>
            <a:r>
              <a:rPr lang="en-US" sz="2000" dirty="0"/>
              <a:t>C Solutions LTD.</a:t>
            </a:r>
          </a:p>
          <a:p>
            <a:pPr algn="ctr"/>
            <a:r>
              <a:rPr lang="en-US" sz="2000" dirty="0"/>
              <a:t>Thessaloniki, Greece</a:t>
            </a:r>
          </a:p>
        </p:txBody>
      </p:sp>
      <p:sp>
        <p:nvSpPr>
          <p:cNvPr id="3" name="Slide Number Placeholder 2"/>
          <p:cNvSpPr>
            <a:spLocks noGrp="1"/>
          </p:cNvSpPr>
          <p:nvPr>
            <p:ph type="sldNum" sz="quarter" idx="12"/>
          </p:nvPr>
        </p:nvSpPr>
        <p:spPr/>
        <p:txBody>
          <a:bodyPr/>
          <a:lstStyle/>
          <a:p>
            <a:fld id="{5881A172-2591-45B3-9E35-7E31970F6217}" type="slidenum">
              <a:rPr lang="en-US" smtClean="0"/>
              <a:pPr/>
              <a:t>3</a:t>
            </a:fld>
            <a:endParaRPr lang="en-US"/>
          </a:p>
        </p:txBody>
      </p:sp>
    </p:spTree>
    <p:extLst>
      <p:ext uri="{BB962C8B-B14F-4D97-AF65-F5344CB8AC3E}">
        <p14:creationId xmlns:p14="http://schemas.microsoft.com/office/powerpoint/2010/main" val="2631582376"/>
      </p:ext>
    </p:extLst>
  </p:cSld>
  <p:clrMapOvr>
    <a:masterClrMapping/>
  </p:clrMapOvr>
  <mc:AlternateContent xmlns:mc="http://schemas.openxmlformats.org/markup-compatibility/2006" xmlns:p14="http://schemas.microsoft.com/office/powerpoint/2010/main">
    <mc:Choice Requires="p14">
      <p:transition spd="slow" p14:dur="2000" advTm="21606"/>
    </mc:Choice>
    <mc:Fallback xmlns="">
      <p:transition spd="slow" advTm="21606"/>
    </mc:Fallback>
  </mc:AlternateContent>
  <p:extLst>
    <p:ext uri="{3A86A75C-4F4B-4683-9AE1-C65F6400EC91}">
      <p14:laserTraceLst xmlns:p14="http://schemas.microsoft.com/office/powerpoint/2010/main">
        <p14:tracePtLst>
          <p14:tracePt t="5181" x="8812213" y="1946275"/>
          <p14:tracePt t="5186" x="8685213" y="1827213"/>
          <p14:tracePt t="5193" x="8591550" y="1758950"/>
          <p14:tracePt t="5202" x="8523288" y="1708150"/>
          <p14:tracePt t="5207" x="8472488" y="1665288"/>
          <p14:tracePt t="5218" x="8455025" y="1639888"/>
          <p14:tracePt t="5222" x="8421688" y="1606550"/>
          <p14:tracePt t="5228" x="8396288" y="1581150"/>
          <p14:tracePt t="5235" x="8378825" y="1555750"/>
          <p14:tracePt t="5242" x="8362950" y="1530350"/>
          <p14:tracePt t="5251" x="8345488" y="1504950"/>
          <p14:tracePt t="5255" x="8328025" y="1495425"/>
          <p14:tracePt t="5262" x="8320088" y="1477963"/>
          <p14:tracePt t="5270" x="8302625" y="1462088"/>
          <p14:tracePt t="5276" x="8294688" y="1444625"/>
          <p14:tracePt t="5285" x="8285163" y="1444625"/>
          <p14:tracePt t="5290" x="8269288" y="1436688"/>
          <p14:tracePt t="5301" x="8269288" y="1427163"/>
          <p14:tracePt t="5304" x="8269288" y="1419225"/>
          <p14:tracePt t="5311" x="8259763" y="1419225"/>
          <p14:tracePt t="5324" x="8251825" y="1419225"/>
          <p14:tracePt t="5979" x="8208963" y="1411288"/>
          <p14:tracePt t="5986" x="8115300" y="1376363"/>
          <p14:tracePt t="5993" x="8013700" y="1343025"/>
          <p14:tracePt t="6001" x="7912100" y="1292225"/>
          <p14:tracePt t="6006" x="7775575" y="1223963"/>
          <p14:tracePt t="6015" x="7639050" y="1147763"/>
          <p14:tracePt t="6020" x="7546975" y="1079500"/>
          <p14:tracePt t="6027" x="7478713" y="1036638"/>
          <p14:tracePt t="6034" x="7427913" y="993775"/>
          <p14:tracePt t="6041" x="7392988" y="952500"/>
          <p14:tracePt t="6051" x="7350125" y="925513"/>
          <p14:tracePt t="6055" x="7334250" y="900113"/>
          <p14:tracePt t="6062" x="7316788" y="884238"/>
          <p14:tracePt t="6069" x="7291388" y="858838"/>
          <p14:tracePt t="6076" x="7248525" y="815975"/>
          <p14:tracePt t="6082" x="7223125" y="790575"/>
          <p14:tracePt t="6090" x="7197725" y="765175"/>
          <p14:tracePt t="6099" x="7164388" y="739775"/>
          <p14:tracePt t="6104" x="7138988" y="714375"/>
          <p14:tracePt t="6112" x="7104063" y="688975"/>
          <p14:tracePt t="6118" x="7078663" y="663575"/>
          <p14:tracePt t="6124" x="7053263" y="636588"/>
          <p14:tracePt t="6131" x="7035800" y="611188"/>
          <p14:tracePt t="6139" x="7010400" y="585788"/>
          <p14:tracePt t="6145" x="7002463" y="577850"/>
          <p14:tracePt t="6152" x="6994525" y="569913"/>
          <p14:tracePt t="6159" x="6977063" y="560388"/>
          <p14:tracePt t="6167" x="6977063" y="552450"/>
          <p14:tracePt t="6173" x="6969125" y="552450"/>
          <p14:tracePt t="6183" x="6959600" y="534988"/>
          <p14:tracePt t="6187" x="6951663" y="534988"/>
          <p14:tracePt t="6194" x="6951663" y="527050"/>
          <p14:tracePt t="6201" x="6943725" y="509588"/>
          <p14:tracePt t="6208" x="6926263" y="501650"/>
          <p14:tracePt t="6216" x="6916738" y="501650"/>
          <p14:tracePt t="6221" x="6916738" y="484188"/>
          <p14:tracePt t="6850" x="6977063" y="374650"/>
          <p14:tracePt t="6863" x="6977063" y="382588"/>
          <p14:tracePt t="6871" x="6985000" y="382588"/>
          <p14:tracePt t="6898" x="6985000" y="390525"/>
          <p14:tracePt t="6912" x="6985000" y="400050"/>
          <p14:tracePt t="6946" x="6977063" y="407988"/>
          <p14:tracePt t="6967" x="6977063" y="415925"/>
          <p14:tracePt t="7251" x="6977063" y="288925"/>
          <p14:tracePt t="7266" x="6977063" y="296863"/>
          <p14:tracePt t="7272" x="6985000" y="296863"/>
          <p14:tracePt t="7292" x="6985000" y="306388"/>
          <p14:tracePt t="7299" x="6994525" y="306388"/>
          <p14:tracePt t="7313" x="6994525" y="314325"/>
          <p14:tracePt t="7321" x="7002463" y="314325"/>
          <p14:tracePt t="7327" x="7002463" y="322263"/>
          <p14:tracePt t="7334" x="7010400" y="322263"/>
          <p14:tracePt t="7362" x="7010400" y="331788"/>
          <p14:tracePt t="7369" x="7019925" y="339725"/>
          <p14:tracePt t="7375" x="7027863" y="339725"/>
          <p14:tracePt t="7384" x="7027863" y="347663"/>
          <p14:tracePt t="7391" x="7045325" y="357188"/>
          <p14:tracePt t="7398" x="7053263" y="374650"/>
          <p14:tracePt t="7403" x="7070725" y="382588"/>
          <p14:tracePt t="7411" x="7078663" y="390525"/>
          <p14:tracePt t="7417" x="7088188" y="407988"/>
          <p14:tracePt t="7424" x="7104063" y="415925"/>
          <p14:tracePt t="7433" x="7121525" y="433388"/>
          <p14:tracePt t="7438" x="7129463" y="441325"/>
          <p14:tracePt t="7449" x="7138988" y="458788"/>
          <p14:tracePt t="7453" x="7154863" y="466725"/>
          <p14:tracePt t="7460" x="7172325" y="484188"/>
          <p14:tracePt t="7466" x="7180263" y="492125"/>
          <p14:tracePt t="7473" x="7189788" y="509588"/>
          <p14:tracePt t="7483" x="7215188" y="527050"/>
          <p14:tracePt t="7487" x="7240588" y="552450"/>
          <p14:tracePt t="7494" x="7273925" y="577850"/>
          <p14:tracePt t="7501" x="7316788" y="620713"/>
          <p14:tracePt t="7508" x="7350125" y="646113"/>
          <p14:tracePt t="7516" x="7392988" y="688975"/>
          <p14:tracePt t="7522" x="7443788" y="739775"/>
          <p14:tracePt t="7534" x="7512050" y="798513"/>
          <p14:tracePt t="7537" x="7580313" y="884238"/>
          <p14:tracePt t="7542" x="7648575" y="960438"/>
          <p14:tracePt t="7550" x="7699375" y="1028700"/>
          <p14:tracePt t="7556" x="7750175" y="1079500"/>
          <p14:tracePt t="7565" x="7793038" y="1130300"/>
          <p14:tracePt t="7570" x="7818438" y="1163638"/>
          <p14:tracePt t="7577" x="7861300" y="1189038"/>
          <p14:tracePt t="7584" x="7912100" y="1249363"/>
          <p14:tracePt t="7591" x="7962900" y="1308100"/>
          <p14:tracePt t="7599" x="8031163" y="1368425"/>
          <p14:tracePt t="7604" x="8081963" y="1444625"/>
          <p14:tracePt t="7614" x="8150225" y="1520825"/>
          <p14:tracePt t="7619" x="8378825" y="1674813"/>
          <p14:tracePt t="7626" x="8667750" y="1895475"/>
          <p14:tracePt t="7632" x="8786813" y="1971675"/>
          <p14:tracePt t="7640" x="8897938" y="2030413"/>
          <p14:tracePt t="7648" x="8974138" y="2073275"/>
          <p14:tracePt t="7653" x="9024938" y="2133600"/>
          <p14:tracePt t="7660" x="9058275" y="2159000"/>
          <p14:tracePt t="7667" x="9085263" y="2174875"/>
          <p14:tracePt t="7674" x="9110663" y="2200275"/>
          <p14:tracePt t="7682" x="9126538" y="2200275"/>
          <p14:tracePt t="7688" x="9136063" y="2217738"/>
          <p14:tracePt t="8288" x="9007475" y="2174875"/>
          <p14:tracePt t="8295" x="8905875" y="2116138"/>
          <p14:tracePt t="8303" x="8804275" y="2047875"/>
          <p14:tracePt t="8308" x="8693150" y="1989138"/>
          <p14:tracePt t="8316" x="8609013" y="1928813"/>
          <p14:tracePt t="8322" x="8523288" y="1885950"/>
          <p14:tracePt t="8334" x="8464550" y="1844675"/>
          <p14:tracePt t="8336" x="8388350" y="1801813"/>
          <p14:tracePt t="8342" x="8320088" y="1758950"/>
          <p14:tracePt t="8350" x="8269288" y="1716088"/>
          <p14:tracePt t="8357" x="8208963" y="1665288"/>
          <p14:tracePt t="8365" x="8124825" y="1597025"/>
          <p14:tracePt t="8372" x="8047038" y="1530350"/>
          <p14:tracePt t="8378" x="7980363" y="1452563"/>
          <p14:tracePt t="8384" x="7912100" y="1385888"/>
          <p14:tracePt t="8391" x="7851775" y="1317625"/>
          <p14:tracePt t="8400" x="7793038" y="1249363"/>
          <p14:tracePt t="8405" x="7758113" y="1216025"/>
          <p14:tracePt t="8416" x="7707313" y="1173163"/>
          <p14:tracePt t="8419" x="7666038" y="1138238"/>
          <p14:tracePt t="8426" x="7639050" y="1096963"/>
          <p14:tracePt t="8433" x="7623175" y="1069975"/>
          <p14:tracePt t="8442" x="7605713" y="1054100"/>
          <p14:tracePt t="8449" x="7588250" y="1028700"/>
          <p14:tracePt t="8454" x="7572375" y="1003300"/>
          <p14:tracePt t="8461" x="7562850" y="977900"/>
          <p14:tracePt t="8467" x="7537450" y="952500"/>
          <p14:tracePt t="8474" x="7521575" y="917575"/>
          <p14:tracePt t="8482" x="7486650" y="884238"/>
          <p14:tracePt t="8489" x="7461250" y="849313"/>
          <p14:tracePt t="8497" x="7435850" y="823913"/>
          <p14:tracePt t="8502" x="7410450" y="781050"/>
          <p14:tracePt t="8509" x="7392988" y="747713"/>
          <p14:tracePt t="8516" x="7367588" y="714375"/>
          <p14:tracePt t="8523" x="7342188" y="688975"/>
          <p14:tracePt t="8532" x="7324725" y="654050"/>
          <p14:tracePt t="8537" x="7299325" y="628650"/>
          <p14:tracePt t="8543" x="7273925" y="603250"/>
          <p14:tracePt t="8551" x="7248525" y="577850"/>
          <p14:tracePt t="8558" x="7223125" y="552450"/>
          <p14:tracePt t="8565" x="7197725" y="527050"/>
          <p14:tracePt t="8572" x="7180263" y="519113"/>
          <p14:tracePt t="8581" x="7164388" y="501650"/>
          <p14:tracePt t="8585" x="7138988" y="476250"/>
          <p14:tracePt t="8592" x="7104063" y="458788"/>
          <p14:tracePt t="8599" x="7053263" y="425450"/>
          <p14:tracePt t="8606" x="7010400" y="400050"/>
          <p14:tracePt t="8615" x="6969125" y="382588"/>
          <p14:tracePt t="19879" x="7265988" y="569913"/>
          <p14:tracePt t="19883" x="7588250" y="841375"/>
          <p14:tracePt t="19889" x="7945438" y="1138238"/>
          <p14:tracePt t="19896" x="8132763" y="1308100"/>
          <p14:tracePt t="19902" x="8285163" y="1436688"/>
          <p14:tracePt t="19909" x="8388350" y="1563688"/>
          <p14:tracePt t="19915" x="8480425" y="1665288"/>
          <p14:tracePt t="19922" x="8591550" y="1766888"/>
          <p14:tracePt t="19930" x="8677275" y="1885950"/>
          <p14:tracePt t="19936" x="8753475" y="1954213"/>
          <p14:tracePt t="19945" x="8821738" y="2014538"/>
          <p14:tracePt t="19951" x="8880475" y="2082800"/>
          <p14:tracePt t="19957" x="8940800" y="2149475"/>
          <p14:tracePt t="19964" x="9017000" y="2217738"/>
          <p14:tracePt t="19972" x="9067800" y="2260600"/>
          <p14:tracePt t="19980" x="9136063" y="231140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2A2F9A-1923-46BC-8B00-9B3DF2616D64}"/>
              </a:ext>
            </a:extLst>
          </p:cNvPr>
          <p:cNvSpPr>
            <a:spLocks noGrp="1"/>
          </p:cNvSpPr>
          <p:nvPr>
            <p:ph type="title"/>
          </p:nvPr>
        </p:nvSpPr>
        <p:spPr>
          <a:xfrm>
            <a:off x="533400" y="548798"/>
            <a:ext cx="7581900" cy="835482"/>
          </a:xfrm>
        </p:spPr>
        <p:txBody>
          <a:bodyPr>
            <a:normAutofit/>
          </a:bodyPr>
          <a:lstStyle/>
          <a:p>
            <a:pPr algn="ctr"/>
            <a:r>
              <a:rPr lang="en-US" sz="3600" dirty="0"/>
              <a:t>Another field test example</a:t>
            </a:r>
          </a:p>
        </p:txBody>
      </p:sp>
      <p:graphicFrame>
        <p:nvGraphicFramePr>
          <p:cNvPr id="13" name="Chart 12">
            <a:extLst>
              <a:ext uri="{FF2B5EF4-FFF2-40B4-BE49-F238E27FC236}">
                <a16:creationId xmlns:a16="http://schemas.microsoft.com/office/drawing/2014/main" id="{33A44574-4777-4F16-B6F9-91398A7EF35E}"/>
              </a:ext>
            </a:extLst>
          </p:cNvPr>
          <p:cNvGraphicFramePr/>
          <p:nvPr>
            <p:extLst>
              <p:ext uri="{D42A27DB-BD31-4B8C-83A1-F6EECF244321}">
                <p14:modId xmlns:p14="http://schemas.microsoft.com/office/powerpoint/2010/main" val="3585315247"/>
              </p:ext>
            </p:extLst>
          </p:nvPr>
        </p:nvGraphicFramePr>
        <p:xfrm>
          <a:off x="1129076" y="1797516"/>
          <a:ext cx="6885847" cy="4450884"/>
        </p:xfrm>
        <a:graphic>
          <a:graphicData uri="http://schemas.openxmlformats.org/drawingml/2006/chart">
            <c:chart xmlns:c="http://schemas.openxmlformats.org/drawingml/2006/chart" xmlns:r="http://schemas.openxmlformats.org/officeDocument/2006/relationships" r:id="rId4"/>
          </a:graphicData>
        </a:graphic>
      </p:graphicFrame>
      <p:sp>
        <p:nvSpPr>
          <p:cNvPr id="14" name="Footer Placeholder 7">
            <a:extLst>
              <a:ext uri="{FF2B5EF4-FFF2-40B4-BE49-F238E27FC236}">
                <a16:creationId xmlns:a16="http://schemas.microsoft.com/office/drawing/2014/main" id="{1DD8F5B2-678D-4466-8762-302D61176B38}"/>
              </a:ext>
            </a:extLst>
          </p:cNvPr>
          <p:cNvSpPr txBox="1">
            <a:spLocks/>
          </p:cNvSpPr>
          <p:nvPr/>
        </p:nvSpPr>
        <p:spPr>
          <a:xfrm>
            <a:off x="3254494" y="6603150"/>
            <a:ext cx="3382280" cy="30122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solidFill>
              </a:rPr>
              <a:t>copyright 2019 george.hoekstra@hoekstratrading.com</a:t>
            </a:r>
          </a:p>
        </p:txBody>
      </p:sp>
    </p:spTree>
    <p:custDataLst>
      <p:tags r:id="rId1"/>
    </p:custDataLst>
    <p:extLst>
      <p:ext uri="{BB962C8B-B14F-4D97-AF65-F5344CB8AC3E}">
        <p14:creationId xmlns:p14="http://schemas.microsoft.com/office/powerpoint/2010/main" val="2338561109"/>
      </p:ext>
    </p:extLst>
  </p:cSld>
  <p:clrMapOvr>
    <a:masterClrMapping/>
  </p:clrMapOvr>
  <mc:AlternateContent xmlns:mc="http://schemas.openxmlformats.org/markup-compatibility/2006" xmlns:p14="http://schemas.microsoft.com/office/powerpoint/2010/main">
    <mc:Choice Requires="p14">
      <p:transition spd="slow" p14:dur="2000" advTm="53998"/>
    </mc:Choice>
    <mc:Fallback xmlns="">
      <p:transition spd="slow" advTm="5399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1000555" y="2544665"/>
            <a:ext cx="7315200" cy="3322735"/>
          </a:xfrm>
        </p:spPr>
        <p:txBody>
          <a:bodyPr>
            <a:normAutofit/>
          </a:bodyPr>
          <a:lstStyle/>
          <a:p>
            <a:pPr marL="342900" indent="-342900">
              <a:spcBef>
                <a:spcPts val="0"/>
              </a:spcBef>
              <a:tabLst>
                <a:tab pos="457200" algn="l"/>
              </a:tabLst>
            </a:pPr>
            <a:endParaRPr lang="en-US" sz="1800" dirty="0">
              <a:solidFill>
                <a:srgbClr val="FFFFFF"/>
              </a:solidFill>
              <a:latin typeface="Arial" panose="020B0604020202020204" pitchFamily="34" charset="0"/>
            </a:endParaRPr>
          </a:p>
          <a:p>
            <a:pPr marL="0" indent="0">
              <a:spcBef>
                <a:spcPts val="0"/>
              </a:spcBef>
              <a:buNone/>
              <a:tabLst>
                <a:tab pos="457200" algn="l"/>
              </a:tabLst>
            </a:pPr>
            <a:r>
              <a:rPr lang="en-US" dirty="0">
                <a:solidFill>
                  <a:srgbClr val="FFFFFF"/>
                </a:solidFill>
                <a:latin typeface="Arial" panose="020B0604020202020204" pitchFamily="34" charset="0"/>
              </a:rPr>
              <a:t>Is your refinery tight on octane when running at full utilization?  </a:t>
            </a:r>
          </a:p>
          <a:p>
            <a:pPr marL="742950" marR="0" lvl="1" indent="-285750">
              <a:spcBef>
                <a:spcPts val="0"/>
              </a:spcBef>
              <a:spcAft>
                <a:spcPts val="0"/>
              </a:spcAft>
              <a:buFont typeface="Wingdings" panose="05000000000000000000" pitchFamily="2" charset="2"/>
              <a:buChar char=""/>
              <a:tabLst>
                <a:tab pos="914400" algn="l"/>
              </a:tabLst>
            </a:pPr>
            <a:r>
              <a:rPr lang="en-US" dirty="0">
                <a:solidFill>
                  <a:srgbClr val="FFFFFF"/>
                </a:solidFill>
                <a:latin typeface="Arial" panose="020B0604020202020204" pitchFamily="34" charset="0"/>
              </a:rPr>
              <a:t>yes </a:t>
            </a:r>
          </a:p>
          <a:p>
            <a:pPr marL="742950" marR="0" lvl="1" indent="-285750">
              <a:spcBef>
                <a:spcPts val="0"/>
              </a:spcBef>
              <a:spcAft>
                <a:spcPts val="0"/>
              </a:spcAft>
              <a:buFont typeface="Wingdings" panose="05000000000000000000" pitchFamily="2" charset="2"/>
              <a:buChar char=""/>
              <a:tabLst>
                <a:tab pos="914400" algn="l"/>
              </a:tabLst>
            </a:pPr>
            <a:r>
              <a:rPr lang="en-US" dirty="0">
                <a:solidFill>
                  <a:srgbClr val="FFFFFF"/>
                </a:solidFill>
                <a:latin typeface="Arial" panose="020B0604020202020204" pitchFamily="34" charset="0"/>
              </a:rPr>
              <a:t>no </a:t>
            </a:r>
          </a:p>
          <a:p>
            <a:pPr marL="742950" marR="0" lvl="1" indent="-285750">
              <a:spcBef>
                <a:spcPts val="0"/>
              </a:spcBef>
              <a:spcAft>
                <a:spcPts val="0"/>
              </a:spcAft>
              <a:buFont typeface="Wingdings" panose="05000000000000000000" pitchFamily="2" charset="2"/>
              <a:buChar char=""/>
              <a:tabLst>
                <a:tab pos="914400" algn="l"/>
              </a:tabLst>
            </a:pPr>
            <a:r>
              <a:rPr lang="en-US" dirty="0">
                <a:solidFill>
                  <a:srgbClr val="FFFFFF"/>
                </a:solidFill>
                <a:latin typeface="Arial" panose="020B0604020202020204" pitchFamily="34" charset="0"/>
              </a:rPr>
              <a:t>don’t know</a:t>
            </a:r>
          </a:p>
          <a:p>
            <a:pPr marL="342900" marR="0" lvl="0" indent="-342900">
              <a:spcBef>
                <a:spcPts val="0"/>
              </a:spcBef>
              <a:spcAft>
                <a:spcPts val="0"/>
              </a:spcAft>
              <a:buFont typeface="+mj-lt"/>
              <a:buAutoNum type="arabicPeriod"/>
              <a:tabLst>
                <a:tab pos="457200" algn="l"/>
              </a:tabLst>
            </a:pPr>
            <a:endParaRPr lang="en-US" dirty="0">
              <a:solidFill>
                <a:srgbClr val="FFFFFF"/>
              </a:solidFill>
              <a:latin typeface="Arial" panose="020B0604020202020204" pitchFamily="34" charset="0"/>
            </a:endParaRPr>
          </a:p>
        </p:txBody>
      </p:sp>
      <p:sp>
        <p:nvSpPr>
          <p:cNvPr id="11" name="Title 1">
            <a:extLst>
              <a:ext uri="{FF2B5EF4-FFF2-40B4-BE49-F238E27FC236}">
                <a16:creationId xmlns:a16="http://schemas.microsoft.com/office/drawing/2014/main" id="{E977FFB6-9407-46B2-B1E7-9285DE58F2AA}"/>
              </a:ext>
            </a:extLst>
          </p:cNvPr>
          <p:cNvSpPr>
            <a:spLocks noGrp="1"/>
          </p:cNvSpPr>
          <p:nvPr>
            <p:ph type="title"/>
          </p:nvPr>
        </p:nvSpPr>
        <p:spPr>
          <a:xfrm>
            <a:off x="1000555" y="1554480"/>
            <a:ext cx="7315200" cy="1154097"/>
          </a:xfrm>
        </p:spPr>
        <p:txBody>
          <a:bodyPr>
            <a:normAutofit fontScale="90000"/>
          </a:bodyPr>
          <a:lstStyle/>
          <a:p>
            <a:r>
              <a:rPr lang="en-US" dirty="0"/>
              <a:t>Octane destruction - poll question</a:t>
            </a:r>
          </a:p>
        </p:txBody>
      </p:sp>
    </p:spTree>
    <p:extLst>
      <p:ext uri="{BB962C8B-B14F-4D97-AF65-F5344CB8AC3E}">
        <p14:creationId xmlns:p14="http://schemas.microsoft.com/office/powerpoint/2010/main" val="3505689678"/>
      </p:ext>
    </p:extLst>
  </p:cSld>
  <p:clrMapOvr>
    <a:masterClrMapping/>
  </p:clrMapOvr>
  <mc:AlternateContent xmlns:mc="http://schemas.openxmlformats.org/markup-compatibility/2006" xmlns:p14="http://schemas.microsoft.com/office/powerpoint/2010/main">
    <mc:Choice Requires="p14">
      <p:transition spd="slow" p14:dur="2000" advTm="21400"/>
    </mc:Choice>
    <mc:Fallback xmlns="">
      <p:transition spd="slow" advTm="214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14400" y="1554480"/>
            <a:ext cx="7315200" cy="1154097"/>
          </a:xfrm>
        </p:spPr>
        <p:txBody>
          <a:bodyPr>
            <a:normAutofit/>
          </a:bodyPr>
          <a:lstStyle/>
          <a:p>
            <a:r>
              <a:rPr lang="en-US" dirty="0"/>
              <a:t>Pop quiz</a:t>
            </a: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990600" y="2819401"/>
            <a:ext cx="7315200" cy="3352800"/>
          </a:xfrm>
        </p:spPr>
        <p:txBody>
          <a:bodyPr>
            <a:normAutofit/>
          </a:bodyPr>
          <a:lstStyle/>
          <a:p>
            <a:pPr marL="0" indent="0">
              <a:spcBef>
                <a:spcPts val="0"/>
              </a:spcBef>
              <a:buNone/>
              <a:tabLst>
                <a:tab pos="457200" algn="l"/>
              </a:tabLst>
            </a:pPr>
            <a:r>
              <a:rPr lang="en-US" dirty="0"/>
              <a:t>How many different compounds are in gasoline?</a:t>
            </a:r>
          </a:p>
          <a:p>
            <a:pPr marL="342900" marR="0" lvl="0" indent="-342900">
              <a:spcBef>
                <a:spcPts val="0"/>
              </a:spcBef>
              <a:spcAft>
                <a:spcPts val="0"/>
              </a:spcAft>
              <a:buFont typeface="+mj-lt"/>
              <a:buAutoNum type="arabicPeriod"/>
              <a:tabLst>
                <a:tab pos="457200" algn="l"/>
              </a:tabLst>
            </a:pPr>
            <a:endParaRPr lang="en-US" dirty="0">
              <a:solidFill>
                <a:srgbClr val="FFFFFF"/>
              </a:solidFill>
              <a:latin typeface="Arial" panose="020B0604020202020204" pitchFamily="34" charset="0"/>
            </a:endParaRPr>
          </a:p>
        </p:txBody>
      </p:sp>
    </p:spTree>
    <p:extLst>
      <p:ext uri="{BB962C8B-B14F-4D97-AF65-F5344CB8AC3E}">
        <p14:creationId xmlns:p14="http://schemas.microsoft.com/office/powerpoint/2010/main" val="673638737"/>
      </p:ext>
    </p:extLst>
  </p:cSld>
  <p:clrMapOvr>
    <a:masterClrMapping/>
  </p:clrMapOvr>
  <mc:AlternateContent xmlns:mc="http://schemas.openxmlformats.org/markup-compatibility/2006" xmlns:p14="http://schemas.microsoft.com/office/powerpoint/2010/main">
    <mc:Choice Requires="p14">
      <p:transition spd="slow" p14:dur="2000" advTm="20567"/>
    </mc:Choice>
    <mc:Fallback xmlns="">
      <p:transition spd="slow" advTm="2056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6284-D6AA-4694-8602-958EC0451646}"/>
              </a:ext>
            </a:extLst>
          </p:cNvPr>
          <p:cNvSpPr>
            <a:spLocks noGrp="1"/>
          </p:cNvSpPr>
          <p:nvPr>
            <p:ph type="title"/>
          </p:nvPr>
        </p:nvSpPr>
        <p:spPr>
          <a:xfrm>
            <a:off x="914400" y="1554480"/>
            <a:ext cx="7315200" cy="1154097"/>
          </a:xfrm>
        </p:spPr>
        <p:txBody>
          <a:bodyPr>
            <a:normAutofit/>
          </a:bodyPr>
          <a:lstStyle/>
          <a:p>
            <a:r>
              <a:rPr lang="en-US" dirty="0"/>
              <a:t>Answer</a:t>
            </a:r>
          </a:p>
        </p:txBody>
      </p:sp>
      <p:sp>
        <p:nvSpPr>
          <p:cNvPr id="3" name="Content Placeholder 2">
            <a:extLst>
              <a:ext uri="{FF2B5EF4-FFF2-40B4-BE49-F238E27FC236}">
                <a16:creationId xmlns:a16="http://schemas.microsoft.com/office/drawing/2014/main" id="{3E9CA1F0-29C5-459E-AC51-4EFE472F47B2}"/>
              </a:ext>
            </a:extLst>
          </p:cNvPr>
          <p:cNvSpPr>
            <a:spLocks noGrp="1"/>
          </p:cNvSpPr>
          <p:nvPr>
            <p:ph idx="1"/>
          </p:nvPr>
        </p:nvSpPr>
        <p:spPr>
          <a:xfrm>
            <a:off x="990600" y="2819401"/>
            <a:ext cx="7315200" cy="3352800"/>
          </a:xfrm>
        </p:spPr>
        <p:txBody>
          <a:bodyPr>
            <a:normAutofit/>
          </a:bodyPr>
          <a:lstStyle/>
          <a:p>
            <a:r>
              <a:rPr lang="en-US" sz="1800" dirty="0"/>
              <a:t>550 compounds in raw cat gasoline</a:t>
            </a:r>
          </a:p>
          <a:p>
            <a:r>
              <a:rPr lang="en-US" sz="1800" dirty="0"/>
              <a:t>450 compounds in desulfurized gasoline</a:t>
            </a:r>
          </a:p>
          <a:p>
            <a:r>
              <a:rPr lang="en-US" sz="1800" dirty="0"/>
              <a:t>759 compounds total in our database</a:t>
            </a:r>
          </a:p>
          <a:p>
            <a:pPr marL="342900" marR="0" lvl="0" indent="-342900">
              <a:spcBef>
                <a:spcPts val="0"/>
              </a:spcBef>
              <a:spcAft>
                <a:spcPts val="0"/>
              </a:spcAft>
              <a:buFont typeface="+mj-lt"/>
              <a:buAutoNum type="arabicPeriod"/>
              <a:tabLst>
                <a:tab pos="457200" algn="l"/>
              </a:tabLst>
            </a:pPr>
            <a:endParaRPr lang="en-US" dirty="0">
              <a:solidFill>
                <a:srgbClr val="FFFFFF"/>
              </a:solidFill>
              <a:latin typeface="Arial" panose="020B0604020202020204" pitchFamily="34" charset="0"/>
            </a:endParaRPr>
          </a:p>
        </p:txBody>
      </p:sp>
    </p:spTree>
    <p:extLst>
      <p:ext uri="{BB962C8B-B14F-4D97-AF65-F5344CB8AC3E}">
        <p14:creationId xmlns:p14="http://schemas.microsoft.com/office/powerpoint/2010/main" val="3004230332"/>
      </p:ext>
    </p:extLst>
  </p:cSld>
  <p:clrMapOvr>
    <a:masterClrMapping/>
  </p:clrMapOvr>
  <mc:AlternateContent xmlns:mc="http://schemas.openxmlformats.org/markup-compatibility/2006" xmlns:p14="http://schemas.microsoft.com/office/powerpoint/2010/main">
    <mc:Choice Requires="p14">
      <p:transition spd="slow" p14:dur="2000" advTm="35353"/>
    </mc:Choice>
    <mc:Fallback xmlns="">
      <p:transition spd="slow" advTm="3535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807172" y="569183"/>
            <a:ext cx="7315200" cy="548188"/>
          </a:xfrm>
        </p:spPr>
        <p:txBody>
          <a:bodyPr>
            <a:normAutofit fontScale="90000"/>
          </a:bodyPr>
          <a:lstStyle/>
          <a:p>
            <a:pPr algn="ctr"/>
            <a:r>
              <a:rPr lang="en-US" dirty="0"/>
              <a:t>Olefins reaction paths</a:t>
            </a:r>
          </a:p>
        </p:txBody>
      </p:sp>
      <p:sp>
        <p:nvSpPr>
          <p:cNvPr id="4" name="Slide Number Placeholder 3"/>
          <p:cNvSpPr>
            <a:spLocks noGrp="1"/>
          </p:cNvSpPr>
          <p:nvPr>
            <p:ph type="sldNum" sz="quarter" idx="12"/>
          </p:nvPr>
        </p:nvSpPr>
        <p:spPr/>
        <p:txBody>
          <a:bodyPr/>
          <a:lstStyle/>
          <a:p>
            <a:fld id="{5881A172-2591-45B3-9E35-7E31970F6217}" type="slidenum">
              <a:rPr lang="en-US" smtClean="0">
                <a:solidFill>
                  <a:prstClr val="white"/>
                </a:solidFill>
              </a:rPr>
              <a:pPr/>
              <a:t>34</a:t>
            </a:fld>
            <a:endParaRPr lang="en-US" dirty="0">
              <a:solidFill>
                <a:prstClr val="white"/>
              </a:solidFill>
            </a:endParaRPr>
          </a:p>
        </p:txBody>
      </p:sp>
      <p:cxnSp>
        <p:nvCxnSpPr>
          <p:cNvPr id="10" name="Straight Arrow Connector 9"/>
          <p:cNvCxnSpPr/>
          <p:nvPr/>
        </p:nvCxnSpPr>
        <p:spPr>
          <a:xfrm>
            <a:off x="3063240" y="3320881"/>
            <a:ext cx="0" cy="2605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8"/>
          <p:cNvSpPr>
            <a:spLocks noChangeArrowheads="1"/>
          </p:cNvSpPr>
          <p:nvPr/>
        </p:nvSpPr>
        <p:spPr bwMode="auto">
          <a:xfrm>
            <a:off x="807172" y="2429441"/>
            <a:ext cx="20122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Arial" pitchFamily="34" charset="0"/>
                <a:ea typeface="Calibri" pitchFamily="34" charset="0"/>
                <a:cs typeface="Arial" pitchFamily="34" charset="0"/>
              </a:rPr>
              <a:t>hexene-1</a:t>
            </a:r>
            <a:endParaRPr kumimoji="0" lang="en-US" alt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20" name="Rectangle 8"/>
          <p:cNvSpPr>
            <a:spLocks noChangeArrowheads="1"/>
          </p:cNvSpPr>
          <p:nvPr/>
        </p:nvSpPr>
        <p:spPr bwMode="auto">
          <a:xfrm>
            <a:off x="730972" y="5314147"/>
            <a:ext cx="20122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Arial" pitchFamily="34" charset="0"/>
                <a:ea typeface="Calibri" pitchFamily="34" charset="0"/>
                <a:cs typeface="Arial" pitchFamily="34" charset="0"/>
              </a:rPr>
              <a:t>hexene-3</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600" dirty="0">
                <a:latin typeface="Arial" pitchFamily="34" charset="0"/>
                <a:ea typeface="Calibri" pitchFamily="34" charset="0"/>
                <a:cs typeface="Arial" pitchFamily="34" charset="0"/>
              </a:rPr>
              <a:t>(</a:t>
            </a:r>
            <a:r>
              <a:rPr kumimoji="0" lang="en-US" altLang="en-US" sz="1600" b="0" i="0" u="none" strike="noStrike" cap="none" normalizeH="0" baseline="0" dirty="0">
                <a:ln>
                  <a:noFill/>
                </a:ln>
                <a:effectLst/>
                <a:latin typeface="Arial" pitchFamily="34" charset="0"/>
                <a:ea typeface="Calibri" pitchFamily="34" charset="0"/>
                <a:cs typeface="Arial" pitchFamily="34" charset="0"/>
              </a:rPr>
              <a:t>cis and trans)</a:t>
            </a:r>
            <a:endParaRPr kumimoji="0" lang="en-US" altLang="en-US" sz="1600" b="0" i="0" u="none" strike="noStrike" cap="none" normalizeH="0" baseline="0" dirty="0">
              <a:ln>
                <a:noFill/>
              </a:ln>
              <a:solidFill>
                <a:schemeClr val="tx1"/>
              </a:solidFill>
              <a:effectLst/>
              <a:latin typeface="Arial" pitchFamily="34" charset="0"/>
              <a:cs typeface="Arial" pitchFamily="34" charset="0"/>
            </a:endParaRPr>
          </a:p>
        </p:txBody>
      </p:sp>
      <p:sp>
        <p:nvSpPr>
          <p:cNvPr id="21" name="Rectangle 8"/>
          <p:cNvSpPr>
            <a:spLocks noChangeArrowheads="1"/>
          </p:cNvSpPr>
          <p:nvPr/>
        </p:nvSpPr>
        <p:spPr bwMode="auto">
          <a:xfrm>
            <a:off x="7086600" y="3805535"/>
            <a:ext cx="20122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Arial" pitchFamily="34" charset="0"/>
                <a:ea typeface="Calibri" pitchFamily="34" charset="0"/>
                <a:cs typeface="Arial" pitchFamily="34" charset="0"/>
              </a:rPr>
              <a:t>n-hexane</a:t>
            </a:r>
            <a:endParaRPr kumimoji="0" lang="en-US" altLang="en-US" sz="2400" b="1" i="0" u="none" strike="noStrike" cap="none" normalizeH="0" baseline="0" dirty="0">
              <a:ln>
                <a:noFill/>
              </a:ln>
              <a:solidFill>
                <a:schemeClr val="tx1"/>
              </a:solidFill>
              <a:effectLst/>
              <a:latin typeface="Arial" pitchFamily="34" charset="0"/>
              <a:cs typeface="Arial" pitchFamily="34" charset="0"/>
            </a:endParaRPr>
          </a:p>
        </p:txBody>
      </p:sp>
      <p:pic>
        <p:nvPicPr>
          <p:cNvPr id="3" name="Picture 2"/>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7194"/>
                    </a14:imgEffect>
                    <a14:imgEffect>
                      <a14:saturation sat="354000"/>
                    </a14:imgEffect>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5715000" y="3324019"/>
            <a:ext cx="1476581" cy="1476581"/>
          </a:xfrm>
          <a:prstGeom prst="rect">
            <a:avLst/>
          </a:prstGeom>
        </p:spPr>
      </p:pic>
      <p:pic>
        <p:nvPicPr>
          <p:cNvPr id="5" name="Picture 4"/>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2468880" y="2087880"/>
            <a:ext cx="1188720" cy="1188720"/>
          </a:xfrm>
          <a:prstGeom prst="rect">
            <a:avLst/>
          </a:prstGeom>
        </p:spPr>
      </p:pic>
      <p:pic>
        <p:nvPicPr>
          <p:cNvPr id="11" name="Picture 10"/>
          <p:cNvPicPr>
            <a:picLocks noChangeAspect="1"/>
          </p:cNvPicPr>
          <p:nvPr/>
        </p:nvPicPr>
        <p:blipFill>
          <a:blip r:embed="rId7">
            <a:duotone>
              <a:prstClr val="black"/>
              <a:schemeClr val="tx2">
                <a:tint val="45000"/>
                <a:satMod val="400000"/>
              </a:schemeClr>
            </a:duotone>
            <a:extLst>
              <a:ext uri="{BEBA8EAE-BF5A-486C-A8C5-ECC9F3942E4B}">
                <a14:imgProps xmlns:a14="http://schemas.microsoft.com/office/drawing/2010/main">
                  <a14:imgLayer r:embed="rId8">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2468880" y="5059680"/>
            <a:ext cx="1188720" cy="1188720"/>
          </a:xfrm>
          <a:prstGeom prst="rect">
            <a:avLst/>
          </a:prstGeom>
        </p:spPr>
      </p:pic>
      <p:sp>
        <p:nvSpPr>
          <p:cNvPr id="19" name="Rectangle 8"/>
          <p:cNvSpPr>
            <a:spLocks noChangeArrowheads="1"/>
          </p:cNvSpPr>
          <p:nvPr/>
        </p:nvSpPr>
        <p:spPr bwMode="auto">
          <a:xfrm>
            <a:off x="730972" y="3866347"/>
            <a:ext cx="20122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Arial" pitchFamily="34" charset="0"/>
                <a:ea typeface="Calibri" pitchFamily="34" charset="0"/>
                <a:cs typeface="Arial" pitchFamily="34" charset="0"/>
              </a:rPr>
              <a:t>hexene-2</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600" dirty="0">
                <a:solidFill>
                  <a:schemeClr val="tx1"/>
                </a:solidFill>
                <a:latin typeface="Arial" pitchFamily="34" charset="0"/>
                <a:cs typeface="Arial" pitchFamily="34" charset="0"/>
              </a:rPr>
              <a:t>(cis and trans)</a:t>
            </a:r>
            <a:endParaRPr kumimoji="0" lang="en-US" altLang="en-US" sz="1600" b="0" i="0" u="none" strike="noStrike" cap="none" normalizeH="0" baseline="0" dirty="0">
              <a:ln>
                <a:noFill/>
              </a:ln>
              <a:solidFill>
                <a:schemeClr val="tx1"/>
              </a:solidFill>
              <a:effectLst/>
              <a:latin typeface="Arial" pitchFamily="34" charset="0"/>
              <a:cs typeface="Arial" pitchFamily="34" charset="0"/>
            </a:endParaRPr>
          </a:p>
        </p:txBody>
      </p:sp>
      <p:pic>
        <p:nvPicPr>
          <p:cNvPr id="12" name="Picture 11"/>
          <p:cNvPicPr>
            <a:picLocks noChangeAspect="1"/>
          </p:cNvPicPr>
          <p:nvPr/>
        </p:nvPicPr>
        <p:blipFill>
          <a:blip r:embed="rId9">
            <a:duotone>
              <a:prstClr val="black"/>
              <a:schemeClr val="tx2">
                <a:tint val="45000"/>
                <a:satMod val="400000"/>
              </a:schemeClr>
            </a:duotone>
            <a:extLst>
              <a:ext uri="{BEBA8EAE-BF5A-486C-A8C5-ECC9F3942E4B}">
                <a14:imgProps xmlns:a14="http://schemas.microsoft.com/office/drawing/2010/main">
                  <a14:imgLayer r:embed="rId10">
                    <a14:imgEffect>
                      <a14:brightnessContrast contrast="98000"/>
                    </a14:imgEffect>
                  </a14:imgLayer>
                </a14:imgProps>
              </a:ext>
              <a:ext uri="{28A0092B-C50C-407E-A947-70E740481C1C}">
                <a14:useLocalDpi xmlns:a14="http://schemas.microsoft.com/office/drawing/2010/main" val="0"/>
              </a:ext>
            </a:extLst>
          </a:blip>
          <a:stretch>
            <a:fillRect/>
          </a:stretch>
        </p:blipFill>
        <p:spPr>
          <a:xfrm>
            <a:off x="2468880" y="3611880"/>
            <a:ext cx="1188720" cy="1188720"/>
          </a:xfrm>
          <a:prstGeom prst="rect">
            <a:avLst/>
          </a:prstGeom>
        </p:spPr>
      </p:pic>
      <p:pic>
        <p:nvPicPr>
          <p:cNvPr id="2" name="Picture 1"/>
          <p:cNvPicPr>
            <a:picLocks noChangeAspect="1"/>
          </p:cNvPicPr>
          <p:nvPr/>
        </p:nvPicPr>
        <p:blipFill>
          <a:blip r:embed="rId11">
            <a:duotone>
              <a:prstClr val="black"/>
              <a:srgbClr val="FF8600">
                <a:tint val="45000"/>
                <a:satMod val="400000"/>
              </a:srgbClr>
            </a:duotone>
            <a:extLst>
              <a:ext uri="{BEBA8EAE-BF5A-486C-A8C5-ECC9F3942E4B}">
                <a14:imgProps xmlns:a14="http://schemas.microsoft.com/office/drawing/2010/main">
                  <a14:imgLayer r:embed="rId12">
                    <a14:imgEffect>
                      <a14:brightnessContrast bright="-21000" contrast="100000"/>
                    </a14:imgEffect>
                  </a14:imgLayer>
                </a14:imgProps>
              </a:ext>
              <a:ext uri="{28A0092B-C50C-407E-A947-70E740481C1C}">
                <a14:useLocalDpi xmlns:a14="http://schemas.microsoft.com/office/drawing/2010/main" val="0"/>
              </a:ext>
            </a:extLst>
          </a:blip>
          <a:stretch>
            <a:fillRect/>
          </a:stretch>
        </p:blipFill>
        <p:spPr>
          <a:xfrm>
            <a:off x="4297680" y="2087880"/>
            <a:ext cx="1188720" cy="1188720"/>
          </a:xfrm>
          <a:prstGeom prst="rect">
            <a:avLst/>
          </a:prstGeom>
        </p:spPr>
      </p:pic>
      <p:cxnSp>
        <p:nvCxnSpPr>
          <p:cNvPr id="17" name="Straight Arrow Connector 16"/>
          <p:cNvCxnSpPr/>
          <p:nvPr/>
        </p:nvCxnSpPr>
        <p:spPr>
          <a:xfrm flipH="1">
            <a:off x="3810000" y="2667000"/>
            <a:ext cx="304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8"/>
          <p:cNvSpPr>
            <a:spLocks noChangeArrowheads="1"/>
          </p:cNvSpPr>
          <p:nvPr/>
        </p:nvSpPr>
        <p:spPr bwMode="auto">
          <a:xfrm>
            <a:off x="5181600" y="2396520"/>
            <a:ext cx="20122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Arial" pitchFamily="34" charset="0"/>
                <a:ea typeface="Calibri" pitchFamily="34" charset="0"/>
                <a:cs typeface="Arial" pitchFamily="34" charset="0"/>
              </a:rPr>
              <a:t>1-5-hexadiene</a:t>
            </a:r>
            <a:endParaRPr kumimoji="0" lang="en-US" altLang="en-US" sz="1600" b="0" i="0" u="none" strike="noStrike" cap="none" normalizeH="0" baseline="0" dirty="0">
              <a:ln>
                <a:noFill/>
              </a:ln>
              <a:solidFill>
                <a:schemeClr val="tx1"/>
              </a:solidFill>
              <a:effectLst/>
              <a:latin typeface="Arial" pitchFamily="34" charset="0"/>
              <a:cs typeface="Arial" pitchFamily="34" charset="0"/>
            </a:endParaRPr>
          </a:p>
        </p:txBody>
      </p:sp>
      <p:pic>
        <p:nvPicPr>
          <p:cNvPr id="13" name="Picture 12"/>
          <p:cNvPicPr>
            <a:picLocks noChangeAspect="1"/>
          </p:cNvPicPr>
          <p:nvPr/>
        </p:nvPicPr>
        <p:blipFill>
          <a:blip r:embed="rId13">
            <a:duotone>
              <a:prstClr val="black"/>
              <a:schemeClr val="tx2">
                <a:tint val="45000"/>
                <a:satMod val="400000"/>
              </a:schemeClr>
            </a:duotone>
            <a:extLst>
              <a:ext uri="{BEBA8EAE-BF5A-486C-A8C5-ECC9F3942E4B}">
                <a14:imgProps xmlns:a14="http://schemas.microsoft.com/office/drawing/2010/main">
                  <a14:imgLayer r:embed="rId14">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4221480" y="5012174"/>
            <a:ext cx="1188720" cy="1188720"/>
          </a:xfrm>
          <a:prstGeom prst="rect">
            <a:avLst/>
          </a:prstGeom>
        </p:spPr>
      </p:pic>
      <p:sp>
        <p:nvSpPr>
          <p:cNvPr id="24" name="Rectangle 8"/>
          <p:cNvSpPr>
            <a:spLocks noChangeArrowheads="1"/>
          </p:cNvSpPr>
          <p:nvPr/>
        </p:nvSpPr>
        <p:spPr bwMode="auto">
          <a:xfrm>
            <a:off x="3733800" y="6275457"/>
            <a:ext cx="20122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itchFamily="34" charset="0"/>
                <a:cs typeface="Arial" pitchFamily="34" charset="0"/>
              </a:rPr>
              <a:t>methylpentadiene</a:t>
            </a:r>
          </a:p>
        </p:txBody>
      </p:sp>
      <p:cxnSp>
        <p:nvCxnSpPr>
          <p:cNvPr id="25" name="Straight Arrow Connector 24"/>
          <p:cNvCxnSpPr/>
          <p:nvPr/>
        </p:nvCxnSpPr>
        <p:spPr>
          <a:xfrm flipH="1">
            <a:off x="3810000" y="5579423"/>
            <a:ext cx="304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5">
            <a:duotone>
              <a:prstClr val="black"/>
              <a:schemeClr val="tx2">
                <a:tint val="45000"/>
                <a:satMod val="400000"/>
              </a:schemeClr>
            </a:duotone>
            <a:extLst>
              <a:ext uri="{BEBA8EAE-BF5A-486C-A8C5-ECC9F3942E4B}">
                <a14:imgProps xmlns:a14="http://schemas.microsoft.com/office/drawing/2010/main">
                  <a14:imgLayer r:embed="rId16">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5897880" y="5029200"/>
            <a:ext cx="1188720" cy="1188720"/>
          </a:xfrm>
          <a:prstGeom prst="rect">
            <a:avLst/>
          </a:prstGeom>
        </p:spPr>
      </p:pic>
      <p:sp>
        <p:nvSpPr>
          <p:cNvPr id="26" name="Rectangle 8"/>
          <p:cNvSpPr>
            <a:spLocks noChangeArrowheads="1"/>
          </p:cNvSpPr>
          <p:nvPr/>
        </p:nvSpPr>
        <p:spPr bwMode="auto">
          <a:xfrm>
            <a:off x="6903172" y="5314147"/>
            <a:ext cx="20122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effectLst/>
                <a:latin typeface="Arial" pitchFamily="34" charset="0"/>
                <a:ea typeface="Calibri" pitchFamily="34" charset="0"/>
                <a:cs typeface="Arial" pitchFamily="34" charset="0"/>
              </a:rPr>
              <a:t>1-4-hexadiene</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600" dirty="0">
                <a:latin typeface="Arial" pitchFamily="34" charset="0"/>
                <a:cs typeface="Arial" pitchFamily="34" charset="0"/>
              </a:rPr>
              <a:t>cis and trans</a:t>
            </a:r>
            <a:endParaRPr kumimoji="0" lang="en-US" altLang="en-US" sz="1600" b="0" i="0" u="none" strike="noStrike" cap="none" normalizeH="0" baseline="0" dirty="0">
              <a:ln>
                <a:noFill/>
              </a:ln>
              <a:solidFill>
                <a:schemeClr val="tx1"/>
              </a:solidFill>
              <a:effectLst/>
              <a:latin typeface="Arial" pitchFamily="34" charset="0"/>
              <a:cs typeface="Arial" pitchFamily="34" charset="0"/>
            </a:endParaRPr>
          </a:p>
        </p:txBody>
      </p:sp>
      <p:cxnSp>
        <p:nvCxnSpPr>
          <p:cNvPr id="27" name="Straight Arrow Connector 26"/>
          <p:cNvCxnSpPr/>
          <p:nvPr/>
        </p:nvCxnSpPr>
        <p:spPr>
          <a:xfrm flipH="1">
            <a:off x="5486400" y="5606534"/>
            <a:ext cx="304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noChangeAspect="1"/>
          </p:cNvCxnSpPr>
          <p:nvPr/>
        </p:nvCxnSpPr>
        <p:spPr>
          <a:xfrm>
            <a:off x="4369667" y="3487443"/>
            <a:ext cx="1116733" cy="4436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noChangeAspect="1"/>
          </p:cNvCxnSpPr>
          <p:nvPr/>
        </p:nvCxnSpPr>
        <p:spPr>
          <a:xfrm flipV="1">
            <a:off x="4392643" y="4228336"/>
            <a:ext cx="1093757" cy="4984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F79EB4C-B167-4FD5-A771-17111D5753F5}"/>
              </a:ext>
            </a:extLst>
          </p:cNvPr>
          <p:cNvCxnSpPr>
            <a:cxnSpLocks/>
          </p:cNvCxnSpPr>
          <p:nvPr/>
        </p:nvCxnSpPr>
        <p:spPr>
          <a:xfrm flipV="1">
            <a:off x="3063240" y="4800600"/>
            <a:ext cx="0" cy="2057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22CFF3F-FF5E-4930-BDB8-C3699CA78E59}"/>
              </a:ext>
            </a:extLst>
          </p:cNvPr>
          <p:cNvSpPr txBox="1"/>
          <p:nvPr/>
        </p:nvSpPr>
        <p:spPr>
          <a:xfrm>
            <a:off x="2514600" y="1100345"/>
            <a:ext cx="4572000" cy="369332"/>
          </a:xfrm>
          <a:prstGeom prst="rect">
            <a:avLst/>
          </a:prstGeom>
          <a:noFill/>
        </p:spPr>
        <p:txBody>
          <a:bodyPr wrap="square">
            <a:spAutoFit/>
          </a:bodyPr>
          <a:lstStyle/>
          <a:p>
            <a:r>
              <a:rPr lang="en-US" dirty="0"/>
              <a:t>An example – making normal hexane</a:t>
            </a:r>
          </a:p>
        </p:txBody>
      </p:sp>
    </p:spTree>
    <p:extLst>
      <p:ext uri="{BB962C8B-B14F-4D97-AF65-F5344CB8AC3E}">
        <p14:creationId xmlns:p14="http://schemas.microsoft.com/office/powerpoint/2010/main" val="1708699041"/>
      </p:ext>
    </p:extLst>
  </p:cSld>
  <p:clrMapOvr>
    <a:masterClrMapping/>
  </p:clrMapOvr>
  <mc:AlternateContent xmlns:mc="http://schemas.openxmlformats.org/markup-compatibility/2006" xmlns:p14="http://schemas.microsoft.com/office/powerpoint/2010/main">
    <mc:Choice Requires="p14">
      <p:transition spd="slow" p14:dur="2000" advTm="70055"/>
    </mc:Choice>
    <mc:Fallback xmlns="">
      <p:transition spd="slow" advTm="7005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807172" y="569183"/>
            <a:ext cx="7315200" cy="548188"/>
          </a:xfrm>
        </p:spPr>
        <p:txBody>
          <a:bodyPr>
            <a:normAutofit fontScale="90000"/>
          </a:bodyPr>
          <a:lstStyle/>
          <a:p>
            <a:pPr algn="ctr"/>
            <a:r>
              <a:rPr lang="en-US" dirty="0"/>
              <a:t>Calculating octane loss</a:t>
            </a:r>
          </a:p>
        </p:txBody>
      </p:sp>
      <p:sp>
        <p:nvSpPr>
          <p:cNvPr id="4" name="Slide Number Placeholder 3"/>
          <p:cNvSpPr>
            <a:spLocks noGrp="1"/>
          </p:cNvSpPr>
          <p:nvPr>
            <p:ph type="sldNum" sz="quarter" idx="12"/>
          </p:nvPr>
        </p:nvSpPr>
        <p:spPr/>
        <p:txBody>
          <a:bodyPr/>
          <a:lstStyle/>
          <a:p>
            <a:fld id="{5881A172-2591-45B3-9E35-7E31970F6217}" type="slidenum">
              <a:rPr lang="en-US" smtClean="0">
                <a:solidFill>
                  <a:prstClr val="white"/>
                </a:solidFill>
              </a:rPr>
              <a:pPr/>
              <a:t>35</a:t>
            </a:fld>
            <a:endParaRPr lang="en-US" dirty="0">
              <a:solidFill>
                <a:prstClr val="white"/>
              </a:solidFill>
            </a:endParaRPr>
          </a:p>
        </p:txBody>
      </p:sp>
      <p:cxnSp>
        <p:nvCxnSpPr>
          <p:cNvPr id="10" name="Straight Arrow Connector 9"/>
          <p:cNvCxnSpPr/>
          <p:nvPr/>
        </p:nvCxnSpPr>
        <p:spPr>
          <a:xfrm>
            <a:off x="3063240" y="3320881"/>
            <a:ext cx="0" cy="26051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8"/>
          <p:cNvSpPr>
            <a:spLocks noChangeArrowheads="1"/>
          </p:cNvSpPr>
          <p:nvPr/>
        </p:nvSpPr>
        <p:spPr bwMode="auto">
          <a:xfrm>
            <a:off x="807172" y="2429441"/>
            <a:ext cx="20122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600" dirty="0">
                <a:solidFill>
                  <a:schemeClr val="tx1">
                    <a:lumMod val="50000"/>
                  </a:schemeClr>
                </a:solidFill>
                <a:latin typeface="Arial" pitchFamily="34" charset="0"/>
                <a:cs typeface="Arial" pitchFamily="34" charset="0"/>
              </a:rPr>
              <a:t>hexene-1</a:t>
            </a:r>
          </a:p>
        </p:txBody>
      </p:sp>
      <p:sp>
        <p:nvSpPr>
          <p:cNvPr id="20" name="Rectangle 8"/>
          <p:cNvSpPr>
            <a:spLocks noChangeArrowheads="1"/>
          </p:cNvSpPr>
          <p:nvPr/>
        </p:nvSpPr>
        <p:spPr bwMode="auto">
          <a:xfrm>
            <a:off x="730972" y="5314147"/>
            <a:ext cx="20122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1600" dirty="0">
                <a:solidFill>
                  <a:schemeClr val="tx1">
                    <a:lumMod val="50000"/>
                  </a:schemeClr>
                </a:solidFill>
                <a:latin typeface="Arial" pitchFamily="34" charset="0"/>
                <a:cs typeface="Arial" pitchFamily="34" charset="0"/>
              </a:rPr>
              <a:t>hexene-3</a:t>
            </a:r>
          </a:p>
          <a:p>
            <a:pPr algn="ctr" fontAlgn="base">
              <a:spcBef>
                <a:spcPct val="0"/>
              </a:spcBef>
              <a:spcAft>
                <a:spcPct val="0"/>
              </a:spcAft>
            </a:pPr>
            <a:r>
              <a:rPr lang="en-US" altLang="en-US" sz="1600" dirty="0">
                <a:solidFill>
                  <a:schemeClr val="tx1">
                    <a:lumMod val="50000"/>
                  </a:schemeClr>
                </a:solidFill>
                <a:latin typeface="Arial" pitchFamily="34" charset="0"/>
                <a:cs typeface="Arial" pitchFamily="34" charset="0"/>
              </a:rPr>
              <a:t>(cis and trans)</a:t>
            </a:r>
          </a:p>
        </p:txBody>
      </p:sp>
      <p:sp>
        <p:nvSpPr>
          <p:cNvPr id="21" name="Rectangle 8"/>
          <p:cNvSpPr>
            <a:spLocks noChangeArrowheads="1"/>
          </p:cNvSpPr>
          <p:nvPr/>
        </p:nvSpPr>
        <p:spPr bwMode="auto">
          <a:xfrm>
            <a:off x="7162800" y="3451140"/>
            <a:ext cx="201222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Arial" pitchFamily="34" charset="0"/>
                <a:ea typeface="Calibri" pitchFamily="34" charset="0"/>
                <a:cs typeface="Arial" pitchFamily="34" charset="0"/>
              </a:rPr>
              <a:t>n-hexane</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b="1" dirty="0">
                <a:solidFill>
                  <a:schemeClr val="tx1"/>
                </a:solidFill>
                <a:latin typeface="Arial" pitchFamily="34" charset="0"/>
                <a:cs typeface="Arial" pitchFamily="34" charset="0"/>
              </a:rPr>
              <a:t>blending octane value is negative</a:t>
            </a:r>
            <a:endParaRPr kumimoji="0" lang="en-US" altLang="en-US" b="1" i="0" u="none" strike="noStrike" cap="none" normalizeH="0" baseline="0" dirty="0">
              <a:ln>
                <a:noFill/>
              </a:ln>
              <a:solidFill>
                <a:schemeClr val="tx1"/>
              </a:solidFill>
              <a:effectLst/>
              <a:latin typeface="Arial" pitchFamily="34" charset="0"/>
              <a:cs typeface="Arial" pitchFamily="34" charset="0"/>
            </a:endParaRPr>
          </a:p>
        </p:txBody>
      </p:sp>
      <p:pic>
        <p:nvPicPr>
          <p:cNvPr id="5" name="Picture 4"/>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2468880" y="2087880"/>
            <a:ext cx="1188720" cy="1188720"/>
          </a:xfrm>
          <a:prstGeom prst="rect">
            <a:avLst/>
          </a:prstGeom>
        </p:spPr>
      </p:pic>
      <p:pic>
        <p:nvPicPr>
          <p:cNvPr id="11" name="Picture 10"/>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2468880" y="5059680"/>
            <a:ext cx="1188720" cy="1188720"/>
          </a:xfrm>
          <a:prstGeom prst="rect">
            <a:avLst/>
          </a:prstGeom>
        </p:spPr>
      </p:pic>
      <p:sp>
        <p:nvSpPr>
          <p:cNvPr id="19" name="Rectangle 8"/>
          <p:cNvSpPr>
            <a:spLocks noChangeArrowheads="1"/>
          </p:cNvSpPr>
          <p:nvPr/>
        </p:nvSpPr>
        <p:spPr bwMode="auto">
          <a:xfrm>
            <a:off x="730972" y="3866347"/>
            <a:ext cx="20122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600" dirty="0">
                <a:solidFill>
                  <a:schemeClr val="tx1">
                    <a:lumMod val="50000"/>
                  </a:schemeClr>
                </a:solidFill>
                <a:latin typeface="Arial" pitchFamily="34" charset="0"/>
                <a:cs typeface="Arial" pitchFamily="34" charset="0"/>
              </a:rPr>
              <a:t>hexene-2</a:t>
            </a:r>
          </a:p>
          <a:p>
            <a:pPr algn="ctr" fontAlgn="base">
              <a:spcBef>
                <a:spcPct val="0"/>
              </a:spcBef>
              <a:spcAft>
                <a:spcPct val="0"/>
              </a:spcAft>
            </a:pPr>
            <a:r>
              <a:rPr lang="en-US" altLang="en-US" sz="1600" dirty="0">
                <a:solidFill>
                  <a:schemeClr val="tx1">
                    <a:lumMod val="50000"/>
                  </a:schemeClr>
                </a:solidFill>
                <a:latin typeface="Arial" pitchFamily="34" charset="0"/>
                <a:cs typeface="Arial" pitchFamily="34" charset="0"/>
              </a:rPr>
              <a:t>(cis and trans)</a:t>
            </a:r>
          </a:p>
        </p:txBody>
      </p:sp>
      <p:pic>
        <p:nvPicPr>
          <p:cNvPr id="12" name="Picture 11"/>
          <p:cNvPicPr>
            <a:picLocks noChangeAspect="1"/>
          </p:cNvPicPr>
          <p:nvPr/>
        </p:nvPicPr>
        <p:blipFill>
          <a:blip r:embed="rId7">
            <a:duotone>
              <a:prstClr val="black"/>
              <a:schemeClr val="tx2">
                <a:tint val="45000"/>
                <a:satMod val="400000"/>
              </a:schemeClr>
            </a:duotone>
            <a:extLst>
              <a:ext uri="{BEBA8EAE-BF5A-486C-A8C5-ECC9F3942E4B}">
                <a14:imgProps xmlns:a14="http://schemas.microsoft.com/office/drawing/2010/main">
                  <a14:imgLayer r:embed="rId8">
                    <a14:imgEffect>
                      <a14:brightnessContrast contrast="98000"/>
                    </a14:imgEffect>
                  </a14:imgLayer>
                </a14:imgProps>
              </a:ext>
              <a:ext uri="{28A0092B-C50C-407E-A947-70E740481C1C}">
                <a14:useLocalDpi xmlns:a14="http://schemas.microsoft.com/office/drawing/2010/main" val="0"/>
              </a:ext>
            </a:extLst>
          </a:blip>
          <a:stretch>
            <a:fillRect/>
          </a:stretch>
        </p:blipFill>
        <p:spPr>
          <a:xfrm>
            <a:off x="2468880" y="3611880"/>
            <a:ext cx="1188720" cy="1188720"/>
          </a:xfrm>
          <a:prstGeom prst="rect">
            <a:avLst/>
          </a:prstGeom>
        </p:spPr>
      </p:pic>
      <p:pic>
        <p:nvPicPr>
          <p:cNvPr id="2" name="Picture 1"/>
          <p:cNvPicPr>
            <a:picLocks noChangeAspect="1"/>
          </p:cNvPicPr>
          <p:nvPr/>
        </p:nvPicPr>
        <p:blipFill>
          <a:blip r:embed="rId9">
            <a:duotone>
              <a:prstClr val="black"/>
              <a:schemeClr val="tx2">
                <a:tint val="45000"/>
                <a:satMod val="400000"/>
              </a:schemeClr>
            </a:duotone>
            <a:extLst>
              <a:ext uri="{BEBA8EAE-BF5A-486C-A8C5-ECC9F3942E4B}">
                <a14:imgProps xmlns:a14="http://schemas.microsoft.com/office/drawing/2010/main">
                  <a14:imgLayer r:embed="rId10">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4297680" y="2087880"/>
            <a:ext cx="1188720" cy="1188720"/>
          </a:xfrm>
          <a:prstGeom prst="rect">
            <a:avLst/>
          </a:prstGeom>
        </p:spPr>
      </p:pic>
      <p:cxnSp>
        <p:nvCxnSpPr>
          <p:cNvPr id="17" name="Straight Arrow Connector 16"/>
          <p:cNvCxnSpPr/>
          <p:nvPr/>
        </p:nvCxnSpPr>
        <p:spPr>
          <a:xfrm flipH="1">
            <a:off x="3810000" y="2667000"/>
            <a:ext cx="304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8"/>
          <p:cNvSpPr>
            <a:spLocks noChangeArrowheads="1"/>
          </p:cNvSpPr>
          <p:nvPr/>
        </p:nvSpPr>
        <p:spPr bwMode="auto">
          <a:xfrm>
            <a:off x="5181600" y="2396520"/>
            <a:ext cx="20122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lumMod val="50000"/>
                  </a:schemeClr>
                </a:solidFill>
                <a:effectLst/>
                <a:latin typeface="Arial" pitchFamily="34" charset="0"/>
                <a:ea typeface="Calibri" pitchFamily="34" charset="0"/>
                <a:cs typeface="Arial" pitchFamily="34" charset="0"/>
              </a:rPr>
              <a:t>1-5-hexadiene</a:t>
            </a:r>
            <a:endParaRPr kumimoji="0" lang="en-US" altLang="en-US" sz="1600" b="0" i="0" u="none" strike="noStrike" cap="none" normalizeH="0" baseline="0" dirty="0">
              <a:ln>
                <a:noFill/>
              </a:ln>
              <a:solidFill>
                <a:schemeClr val="tx1">
                  <a:lumMod val="50000"/>
                </a:schemeClr>
              </a:solidFill>
              <a:effectLst/>
              <a:latin typeface="Arial" pitchFamily="34" charset="0"/>
              <a:cs typeface="Arial" pitchFamily="34" charset="0"/>
            </a:endParaRPr>
          </a:p>
        </p:txBody>
      </p:sp>
      <p:pic>
        <p:nvPicPr>
          <p:cNvPr id="13" name="Picture 12"/>
          <p:cNvPicPr>
            <a:picLocks noChangeAspect="1"/>
          </p:cNvPicPr>
          <p:nvPr/>
        </p:nvPicPr>
        <p:blipFill>
          <a:blip r:embed="rId11">
            <a:duotone>
              <a:prstClr val="black"/>
              <a:schemeClr val="tx2">
                <a:tint val="45000"/>
                <a:satMod val="400000"/>
              </a:schemeClr>
            </a:duotone>
            <a:extLst>
              <a:ext uri="{BEBA8EAE-BF5A-486C-A8C5-ECC9F3942E4B}">
                <a14:imgProps xmlns:a14="http://schemas.microsoft.com/office/drawing/2010/main">
                  <a14:imgLayer r:embed="rId12">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4221480" y="5012174"/>
            <a:ext cx="1188720" cy="1188720"/>
          </a:xfrm>
          <a:prstGeom prst="rect">
            <a:avLst/>
          </a:prstGeom>
        </p:spPr>
      </p:pic>
      <p:sp>
        <p:nvSpPr>
          <p:cNvPr id="24" name="Rectangle 8"/>
          <p:cNvSpPr>
            <a:spLocks noChangeArrowheads="1"/>
          </p:cNvSpPr>
          <p:nvPr/>
        </p:nvSpPr>
        <p:spPr bwMode="auto">
          <a:xfrm>
            <a:off x="3733800" y="6275457"/>
            <a:ext cx="20122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1600" dirty="0">
                <a:solidFill>
                  <a:schemeClr val="tx1">
                    <a:lumMod val="50000"/>
                  </a:schemeClr>
                </a:solidFill>
                <a:latin typeface="Arial" pitchFamily="34" charset="0"/>
                <a:cs typeface="Arial" pitchFamily="34" charset="0"/>
              </a:rPr>
              <a:t>methylpentadiene</a:t>
            </a:r>
          </a:p>
        </p:txBody>
      </p:sp>
      <p:cxnSp>
        <p:nvCxnSpPr>
          <p:cNvPr id="25" name="Straight Arrow Connector 24"/>
          <p:cNvCxnSpPr/>
          <p:nvPr/>
        </p:nvCxnSpPr>
        <p:spPr>
          <a:xfrm flipH="1">
            <a:off x="3810000" y="5579423"/>
            <a:ext cx="304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3">
            <a:duotone>
              <a:prstClr val="black"/>
              <a:schemeClr val="tx2">
                <a:tint val="45000"/>
                <a:satMod val="400000"/>
              </a:schemeClr>
            </a:duotone>
            <a:extLst>
              <a:ext uri="{BEBA8EAE-BF5A-486C-A8C5-ECC9F3942E4B}">
                <a14:imgProps xmlns:a14="http://schemas.microsoft.com/office/drawing/2010/main">
                  <a14:imgLayer r:embed="rId14">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5897880" y="5029200"/>
            <a:ext cx="1188720" cy="1188720"/>
          </a:xfrm>
          <a:prstGeom prst="rect">
            <a:avLst/>
          </a:prstGeom>
        </p:spPr>
      </p:pic>
      <p:sp>
        <p:nvSpPr>
          <p:cNvPr id="26" name="Rectangle 8"/>
          <p:cNvSpPr>
            <a:spLocks noChangeArrowheads="1"/>
          </p:cNvSpPr>
          <p:nvPr/>
        </p:nvSpPr>
        <p:spPr bwMode="auto">
          <a:xfrm>
            <a:off x="6903172" y="5314147"/>
            <a:ext cx="20122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1600" dirty="0">
                <a:solidFill>
                  <a:schemeClr val="tx1">
                    <a:lumMod val="50000"/>
                  </a:schemeClr>
                </a:solidFill>
                <a:latin typeface="Arial" pitchFamily="34" charset="0"/>
                <a:cs typeface="Arial" pitchFamily="34" charset="0"/>
              </a:rPr>
              <a:t>1-4-hexadiene</a:t>
            </a:r>
          </a:p>
          <a:p>
            <a:pPr algn="ctr" fontAlgn="base">
              <a:spcBef>
                <a:spcPct val="0"/>
              </a:spcBef>
              <a:spcAft>
                <a:spcPct val="0"/>
              </a:spcAft>
            </a:pPr>
            <a:r>
              <a:rPr lang="en-US" altLang="en-US" sz="1600" dirty="0">
                <a:solidFill>
                  <a:schemeClr val="tx1">
                    <a:lumMod val="50000"/>
                  </a:schemeClr>
                </a:solidFill>
                <a:latin typeface="Arial" pitchFamily="34" charset="0"/>
                <a:cs typeface="Arial" pitchFamily="34" charset="0"/>
              </a:rPr>
              <a:t>cis and trans</a:t>
            </a:r>
          </a:p>
        </p:txBody>
      </p:sp>
      <p:cxnSp>
        <p:nvCxnSpPr>
          <p:cNvPr id="27" name="Straight Arrow Connector 26"/>
          <p:cNvCxnSpPr/>
          <p:nvPr/>
        </p:nvCxnSpPr>
        <p:spPr>
          <a:xfrm flipH="1">
            <a:off x="5486400" y="5606534"/>
            <a:ext cx="304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noChangeAspect="1"/>
          </p:cNvCxnSpPr>
          <p:nvPr/>
        </p:nvCxnSpPr>
        <p:spPr>
          <a:xfrm>
            <a:off x="4369667" y="3487443"/>
            <a:ext cx="1116733" cy="4436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noChangeAspect="1"/>
          </p:cNvCxnSpPr>
          <p:nvPr/>
        </p:nvCxnSpPr>
        <p:spPr>
          <a:xfrm flipV="1">
            <a:off x="4392643" y="4228336"/>
            <a:ext cx="1093757" cy="4984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F79EB4C-B167-4FD5-A771-17111D5753F5}"/>
              </a:ext>
            </a:extLst>
          </p:cNvPr>
          <p:cNvCxnSpPr>
            <a:cxnSpLocks/>
          </p:cNvCxnSpPr>
          <p:nvPr/>
        </p:nvCxnSpPr>
        <p:spPr>
          <a:xfrm flipV="1">
            <a:off x="3063240" y="4800600"/>
            <a:ext cx="0" cy="20572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22CFF3F-FF5E-4930-BDB8-C3699CA78E59}"/>
              </a:ext>
            </a:extLst>
          </p:cNvPr>
          <p:cNvSpPr txBox="1"/>
          <p:nvPr/>
        </p:nvSpPr>
        <p:spPr>
          <a:xfrm>
            <a:off x="2514600" y="1100345"/>
            <a:ext cx="4572000" cy="369332"/>
          </a:xfrm>
          <a:prstGeom prst="rect">
            <a:avLst/>
          </a:prstGeom>
          <a:noFill/>
        </p:spPr>
        <p:txBody>
          <a:bodyPr wrap="square">
            <a:spAutoFit/>
          </a:bodyPr>
          <a:lstStyle/>
          <a:p>
            <a:r>
              <a:rPr lang="en-US" dirty="0"/>
              <a:t>An example – making normal hexane</a:t>
            </a:r>
          </a:p>
        </p:txBody>
      </p:sp>
      <p:pic>
        <p:nvPicPr>
          <p:cNvPr id="30" name="Picture 29">
            <a:extLst>
              <a:ext uri="{FF2B5EF4-FFF2-40B4-BE49-F238E27FC236}">
                <a16:creationId xmlns:a16="http://schemas.microsoft.com/office/drawing/2014/main" id="{BAE395F5-5406-4AAB-B052-F54BCDEE1AE8}"/>
              </a:ext>
            </a:extLst>
          </p:cNvPr>
          <p:cNvPicPr>
            <a:picLocks noChangeAspect="1"/>
          </p:cNvPicPr>
          <p:nvPr/>
        </p:nvPicPr>
        <p:blipFill>
          <a:blip r:embed="rId15">
            <a:duotone>
              <a:prstClr val="black"/>
              <a:schemeClr val="tx2">
                <a:tint val="45000"/>
                <a:satMod val="400000"/>
              </a:schemeClr>
            </a:duotone>
            <a:extLst>
              <a:ext uri="{BEBA8EAE-BF5A-486C-A8C5-ECC9F3942E4B}">
                <a14:imgProps xmlns:a14="http://schemas.microsoft.com/office/drawing/2010/main">
                  <a14:imgLayer r:embed="rId16">
                    <a14:imgEffect>
                      <a14:colorTemperature colorTemp="7194"/>
                    </a14:imgEffect>
                    <a14:imgEffect>
                      <a14:saturation sat="354000"/>
                    </a14:imgEffect>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5715000" y="3324019"/>
            <a:ext cx="1476581" cy="1476581"/>
          </a:xfrm>
          <a:prstGeom prst="rect">
            <a:avLst/>
          </a:prstGeom>
        </p:spPr>
      </p:pic>
    </p:spTree>
    <p:extLst>
      <p:ext uri="{BB962C8B-B14F-4D97-AF65-F5344CB8AC3E}">
        <p14:creationId xmlns:p14="http://schemas.microsoft.com/office/powerpoint/2010/main" val="550296797"/>
      </p:ext>
    </p:extLst>
  </p:cSld>
  <p:clrMapOvr>
    <a:masterClrMapping/>
  </p:clrMapOvr>
  <mc:AlternateContent xmlns:mc="http://schemas.openxmlformats.org/markup-compatibility/2006" xmlns:p14="http://schemas.microsoft.com/office/powerpoint/2010/main">
    <mc:Choice Requires="p14">
      <p:transition spd="slow" p14:dur="2000" advTm="83668"/>
    </mc:Choice>
    <mc:Fallback xmlns="">
      <p:transition spd="slow" advTm="83668"/>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6CED8B-0D8E-4F6D-8304-D209AECD4EAC}"/>
              </a:ext>
            </a:extLst>
          </p:cNvPr>
          <p:cNvSpPr>
            <a:spLocks noGrp="1"/>
          </p:cNvSpPr>
          <p:nvPr>
            <p:ph type="title"/>
          </p:nvPr>
        </p:nvSpPr>
        <p:spPr>
          <a:xfrm>
            <a:off x="1828800" y="1268731"/>
            <a:ext cx="5638800" cy="865573"/>
          </a:xfrm>
        </p:spPr>
        <p:txBody>
          <a:bodyPr>
            <a:normAutofit fontScale="90000"/>
          </a:bodyPr>
          <a:lstStyle/>
          <a:p>
            <a:r>
              <a:rPr lang="en-US" dirty="0"/>
              <a:t>Performance Curve model</a:t>
            </a:r>
          </a:p>
        </p:txBody>
      </p:sp>
      <p:pic>
        <p:nvPicPr>
          <p:cNvPr id="6" name="Screen Recording 5">
            <a:hlinkClick r:id="" action="ppaction://media"/>
            <a:extLst>
              <a:ext uri="{FF2B5EF4-FFF2-40B4-BE49-F238E27FC236}">
                <a16:creationId xmlns:a16="http://schemas.microsoft.com/office/drawing/2014/main" id="{CF193AB2-7F10-495E-BC90-E83FBDB1BE1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828801" y="2503170"/>
            <a:ext cx="5280422" cy="2571750"/>
          </a:xfrm>
          <a:prstGeom prst="rect">
            <a:avLst/>
          </a:prstGeom>
        </p:spPr>
      </p:pic>
      <p:sp>
        <p:nvSpPr>
          <p:cNvPr id="2" name="Slide Number Placeholder 1">
            <a:extLst>
              <a:ext uri="{FF2B5EF4-FFF2-40B4-BE49-F238E27FC236}">
                <a16:creationId xmlns:a16="http://schemas.microsoft.com/office/drawing/2014/main" id="{E97FB5AB-C8E1-40F3-8050-5D1262650DF7}"/>
              </a:ext>
            </a:extLst>
          </p:cNvPr>
          <p:cNvSpPr>
            <a:spLocks noGrp="1"/>
          </p:cNvSpPr>
          <p:nvPr>
            <p:ph type="sldNum" sz="quarter" idx="12"/>
          </p:nvPr>
        </p:nvSpPr>
        <p:spPr/>
        <p:txBody>
          <a:bodyPr/>
          <a:lstStyle/>
          <a:p>
            <a:fld id="{5881A172-2591-45B3-9E35-7E31970F6217}" type="slidenum">
              <a:rPr lang="en-US" smtClean="0">
                <a:solidFill>
                  <a:prstClr val="white"/>
                </a:solidFill>
              </a:rPr>
              <a:pPr/>
              <a:t>36</a:t>
            </a:fld>
            <a:endParaRPr lang="en-US">
              <a:solidFill>
                <a:prstClr val="white"/>
              </a:solidFill>
            </a:endParaRPr>
          </a:p>
        </p:txBody>
      </p:sp>
    </p:spTree>
    <p:custDataLst>
      <p:tags r:id="rId1"/>
    </p:custDataLst>
    <p:extLst>
      <p:ext uri="{BB962C8B-B14F-4D97-AF65-F5344CB8AC3E}">
        <p14:creationId xmlns:p14="http://schemas.microsoft.com/office/powerpoint/2010/main" val="751908021"/>
      </p:ext>
    </p:extLst>
  </p:cSld>
  <p:clrMapOvr>
    <a:masterClrMapping/>
  </p:clrMapOvr>
  <mc:AlternateContent xmlns:mc="http://schemas.openxmlformats.org/markup-compatibility/2006" xmlns:p14="http://schemas.microsoft.com/office/powerpoint/2010/main">
    <mc:Choice Requires="p14">
      <p:transition spd="slow" p14:dur="2000" advTm="54373"/>
    </mc:Choice>
    <mc:Fallback xmlns="">
      <p:transition spd="slow" advTm="543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3828" objId="6"/>
        <p14:triggerEvt type="onClick" time="3828" objId="6"/>
        <p14:stopEvt time="50822" objId="6"/>
        <p14:playEvt time="51130" objId="6"/>
        <p14:stopEvt time="54373" objId="6"/>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4B2BD5-B7DC-48CB-B007-6775B1C7E910}"/>
              </a:ext>
            </a:extLst>
          </p:cNvPr>
          <p:cNvSpPr>
            <a:spLocks noGrp="1"/>
          </p:cNvSpPr>
          <p:nvPr>
            <p:ph type="title"/>
          </p:nvPr>
        </p:nvSpPr>
        <p:spPr>
          <a:xfrm>
            <a:off x="1828800" y="1268731"/>
            <a:ext cx="5715000" cy="865573"/>
          </a:xfrm>
        </p:spPr>
        <p:txBody>
          <a:bodyPr>
            <a:normAutofit fontScale="90000"/>
          </a:bodyPr>
          <a:lstStyle/>
          <a:p>
            <a:r>
              <a:rPr lang="en-US" dirty="0"/>
              <a:t>Performance Curve model</a:t>
            </a:r>
          </a:p>
        </p:txBody>
      </p:sp>
      <p:pic>
        <p:nvPicPr>
          <p:cNvPr id="6" name="Screen Recording 5">
            <a:hlinkClick r:id="" action="ppaction://media"/>
            <a:extLst>
              <a:ext uri="{FF2B5EF4-FFF2-40B4-BE49-F238E27FC236}">
                <a16:creationId xmlns:a16="http://schemas.microsoft.com/office/drawing/2014/main" id="{B74A32DD-9EAE-41AA-A89F-CAEF503ACFB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828801" y="2503171"/>
            <a:ext cx="5292328" cy="2606278"/>
          </a:xfrm>
          <a:prstGeom prst="rect">
            <a:avLst/>
          </a:prstGeom>
        </p:spPr>
      </p:pic>
      <p:sp>
        <p:nvSpPr>
          <p:cNvPr id="3" name="Slide Number Placeholder 2">
            <a:extLst>
              <a:ext uri="{FF2B5EF4-FFF2-40B4-BE49-F238E27FC236}">
                <a16:creationId xmlns:a16="http://schemas.microsoft.com/office/drawing/2014/main" id="{D160321F-85B2-496B-BE1B-861275784E36}"/>
              </a:ext>
            </a:extLst>
          </p:cNvPr>
          <p:cNvSpPr>
            <a:spLocks noGrp="1"/>
          </p:cNvSpPr>
          <p:nvPr>
            <p:ph type="sldNum" sz="quarter" idx="12"/>
          </p:nvPr>
        </p:nvSpPr>
        <p:spPr/>
        <p:txBody>
          <a:bodyPr/>
          <a:lstStyle/>
          <a:p>
            <a:fld id="{5881A172-2591-45B3-9E35-7E31970F6217}" type="slidenum">
              <a:rPr lang="en-US" smtClean="0">
                <a:solidFill>
                  <a:prstClr val="white"/>
                </a:solidFill>
              </a:rPr>
              <a:pPr/>
              <a:t>37</a:t>
            </a:fld>
            <a:endParaRPr lang="en-US">
              <a:solidFill>
                <a:prstClr val="white"/>
              </a:solidFill>
            </a:endParaRPr>
          </a:p>
        </p:txBody>
      </p:sp>
    </p:spTree>
    <p:custDataLst>
      <p:tags r:id="rId1"/>
    </p:custDataLst>
    <p:extLst>
      <p:ext uri="{BB962C8B-B14F-4D97-AF65-F5344CB8AC3E}">
        <p14:creationId xmlns:p14="http://schemas.microsoft.com/office/powerpoint/2010/main" val="571957124"/>
      </p:ext>
    </p:extLst>
  </p:cSld>
  <p:clrMapOvr>
    <a:masterClrMapping/>
  </p:clrMapOvr>
  <mc:AlternateContent xmlns:mc="http://schemas.openxmlformats.org/markup-compatibility/2006" xmlns:p14="http://schemas.microsoft.com/office/powerpoint/2010/main">
    <mc:Choice Requires="p14">
      <p:transition spd="slow" p14:dur="2000" advTm="68560"/>
    </mc:Choice>
    <mc:Fallback xmlns="">
      <p:transition spd="slow" advTm="685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1242" objId="6"/>
        <p14:triggerEvt type="onClick" time="1242" objId="6"/>
        <p14:pauseEvt time="64644" objId="6"/>
        <p14:triggerEvt type="onClick" time="64644" objId="6"/>
        <p14:stopEvt time="68560" objId="6"/>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4A8DB2F-1088-49B7-8CF1-3C245DB42064}"/>
              </a:ext>
            </a:extLst>
          </p:cNvPr>
          <p:cNvGraphicFramePr/>
          <p:nvPr>
            <p:extLst>
              <p:ext uri="{D42A27DB-BD31-4B8C-83A1-F6EECF244321}">
                <p14:modId xmlns:p14="http://schemas.microsoft.com/office/powerpoint/2010/main" val="3131976817"/>
              </p:ext>
            </p:extLst>
          </p:nvPr>
        </p:nvGraphicFramePr>
        <p:xfrm>
          <a:off x="1676792" y="2448926"/>
          <a:ext cx="5790415" cy="3860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65AAEBD5-32C6-4252-B424-E269A178D0CA}"/>
              </a:ext>
            </a:extLst>
          </p:cNvPr>
          <p:cNvPicPr>
            <a:picLocks noChangeAspect="1"/>
          </p:cNvPicPr>
          <p:nvPr/>
        </p:nvPicPr>
        <p:blipFill rotWithShape="1">
          <a:blip r:embed="rId8"/>
          <a:srcRect r="37014"/>
          <a:stretch/>
        </p:blipFill>
        <p:spPr>
          <a:xfrm>
            <a:off x="1447800" y="4495800"/>
            <a:ext cx="2753591" cy="1824182"/>
          </a:xfrm>
          <a:prstGeom prst="roundRect">
            <a:avLst/>
          </a:prstGeom>
        </p:spPr>
      </p:pic>
      <p:sp>
        <p:nvSpPr>
          <p:cNvPr id="3" name="Slide Number Placeholder 2">
            <a:extLst>
              <a:ext uri="{FF2B5EF4-FFF2-40B4-BE49-F238E27FC236}">
                <a16:creationId xmlns:a16="http://schemas.microsoft.com/office/drawing/2014/main" id="{8B5941DD-41E7-4D44-AE3B-4929686C48DF}"/>
              </a:ext>
            </a:extLst>
          </p:cNvPr>
          <p:cNvSpPr>
            <a:spLocks noGrp="1"/>
          </p:cNvSpPr>
          <p:nvPr>
            <p:ph type="sldNum" sz="quarter" idx="12"/>
          </p:nvPr>
        </p:nvSpPr>
        <p:spPr/>
        <p:txBody>
          <a:bodyPr/>
          <a:lstStyle/>
          <a:p>
            <a:fld id="{5881A172-2591-45B3-9E35-7E31970F6217}" type="slidenum">
              <a:rPr lang="en-US" smtClean="0">
                <a:solidFill>
                  <a:prstClr val="white"/>
                </a:solidFill>
              </a:rPr>
              <a:pPr/>
              <a:t>38</a:t>
            </a:fld>
            <a:endParaRPr lang="en-US">
              <a:solidFill>
                <a:prstClr val="white"/>
              </a:solidFill>
            </a:endParaRPr>
          </a:p>
        </p:txBody>
      </p:sp>
      <p:sp>
        <p:nvSpPr>
          <p:cNvPr id="9" name="Title 3">
            <a:extLst>
              <a:ext uri="{FF2B5EF4-FFF2-40B4-BE49-F238E27FC236}">
                <a16:creationId xmlns:a16="http://schemas.microsoft.com/office/drawing/2014/main" id="{CC13938B-3936-4284-AEE9-7039F35DB1C6}"/>
              </a:ext>
            </a:extLst>
          </p:cNvPr>
          <p:cNvSpPr txBox="1">
            <a:spLocks/>
          </p:cNvSpPr>
          <p:nvPr/>
        </p:nvSpPr>
        <p:spPr>
          <a:xfrm>
            <a:off x="1828800" y="1268731"/>
            <a:ext cx="5715000" cy="865573"/>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Performance Curve model</a:t>
            </a:r>
            <a:endParaRPr lang="en-US" dirty="0"/>
          </a:p>
        </p:txBody>
      </p:sp>
    </p:spTree>
    <p:extLst>
      <p:ext uri="{BB962C8B-B14F-4D97-AF65-F5344CB8AC3E}">
        <p14:creationId xmlns:p14="http://schemas.microsoft.com/office/powerpoint/2010/main" val="1061411509"/>
      </p:ext>
    </p:extLst>
  </p:cSld>
  <p:clrMapOvr>
    <a:masterClrMapping/>
  </p:clrMapOvr>
  <mc:AlternateContent xmlns:mc="http://schemas.openxmlformats.org/markup-compatibility/2006" xmlns:p14="http://schemas.microsoft.com/office/powerpoint/2010/main">
    <mc:Choice Requires="p14">
      <p:transition spd="slow" p14:dur="2000" advTm="41026"/>
    </mc:Choice>
    <mc:Fallback xmlns="">
      <p:transition spd="slow" advTm="4102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0F765FDE-3A14-4A73-8CFB-038B53FFBE39}"/>
                  </a:ext>
                </a:extLst>
              </p:cNvPr>
              <p:cNvGraphicFramePr/>
              <p:nvPr>
                <p:extLst>
                  <p:ext uri="{D42A27DB-BD31-4B8C-83A1-F6EECF244321}">
                    <p14:modId xmlns:p14="http://schemas.microsoft.com/office/powerpoint/2010/main" val="2184428523"/>
                  </p:ext>
                </p:extLst>
              </p:nvPr>
            </p:nvGraphicFramePr>
            <p:xfrm>
              <a:off x="304800" y="1314450"/>
              <a:ext cx="8246745" cy="499491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a:extLst>
                  <a:ext uri="{FF2B5EF4-FFF2-40B4-BE49-F238E27FC236}">
                    <a16:creationId xmlns:a16="http://schemas.microsoft.com/office/drawing/2014/main" id="{0F765FDE-3A14-4A73-8CFB-038B53FFBE39}"/>
                  </a:ext>
                </a:extLst>
              </p:cNvPr>
              <p:cNvPicPr>
                <a:picLocks noGrp="1" noRot="1" noChangeAspect="1" noMove="1" noResize="1" noEditPoints="1" noAdjustHandles="1" noChangeArrowheads="1" noChangeShapeType="1"/>
              </p:cNvPicPr>
              <p:nvPr/>
            </p:nvPicPr>
            <p:blipFill>
              <a:blip r:embed="rId6"/>
              <a:stretch>
                <a:fillRect/>
              </a:stretch>
            </p:blipFill>
            <p:spPr>
              <a:xfrm>
                <a:off x="304800" y="1314450"/>
                <a:ext cx="8246745" cy="4994910"/>
              </a:xfrm>
              <a:prstGeom prst="rect">
                <a:avLst/>
              </a:prstGeom>
            </p:spPr>
          </p:pic>
        </mc:Fallback>
      </mc:AlternateContent>
      <p:sp>
        <p:nvSpPr>
          <p:cNvPr id="8" name="Title 15">
            <a:extLst>
              <a:ext uri="{FF2B5EF4-FFF2-40B4-BE49-F238E27FC236}">
                <a16:creationId xmlns:a16="http://schemas.microsoft.com/office/drawing/2014/main" id="{74F80DDF-ECCA-4E1A-A9AE-F9528593E4A5}"/>
              </a:ext>
            </a:extLst>
          </p:cNvPr>
          <p:cNvSpPr txBox="1">
            <a:spLocks/>
          </p:cNvSpPr>
          <p:nvPr/>
        </p:nvSpPr>
        <p:spPr>
          <a:xfrm>
            <a:off x="845272" y="548640"/>
            <a:ext cx="7315200" cy="72634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Octane destruction accounting</a:t>
            </a:r>
          </a:p>
        </p:txBody>
      </p:sp>
    </p:spTree>
    <p:extLst>
      <p:ext uri="{BB962C8B-B14F-4D97-AF65-F5344CB8AC3E}">
        <p14:creationId xmlns:p14="http://schemas.microsoft.com/office/powerpoint/2010/main" val="259027112"/>
      </p:ext>
    </p:extLst>
  </p:cSld>
  <p:clrMapOvr>
    <a:masterClrMapping/>
  </p:clrMapOvr>
  <mc:AlternateContent xmlns:mc="http://schemas.openxmlformats.org/markup-compatibility/2006" xmlns:p14="http://schemas.microsoft.com/office/powerpoint/2010/main">
    <mc:Choice Requires="p14">
      <p:transition spd="slow" p14:dur="2000" advTm="44207"/>
    </mc:Choice>
    <mc:Fallback xmlns="">
      <p:transition spd="slow" advTm="4420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1832237"/>
          </a:xfrm>
        </p:spPr>
        <p:txBody>
          <a:bodyPr>
            <a:normAutofit/>
          </a:bodyPr>
          <a:lstStyle/>
          <a:p>
            <a:r>
              <a:rPr lang="en-US" sz="3600" dirty="0"/>
              <a:t>Field </a:t>
            </a:r>
            <a:br>
              <a:rPr lang="en-US" sz="3600" dirty="0"/>
            </a:br>
            <a:r>
              <a:rPr lang="en-US" sz="3600" dirty="0"/>
              <a:t>testing</a:t>
            </a:r>
          </a:p>
        </p:txBody>
      </p:sp>
      <p:sp>
        <p:nvSpPr>
          <p:cNvPr id="3" name="Slide Number Placeholder 2"/>
          <p:cNvSpPr>
            <a:spLocks noGrp="1"/>
          </p:cNvSpPr>
          <p:nvPr>
            <p:ph type="sldNum" sz="quarter" idx="12"/>
          </p:nvPr>
        </p:nvSpPr>
        <p:spPr/>
        <p:txBody>
          <a:bodyPr/>
          <a:lstStyle/>
          <a:p>
            <a:fld id="{5881A172-2591-45B3-9E35-7E31970F6217}" type="slidenum">
              <a:rPr lang="en-US" smtClean="0"/>
              <a:pPr/>
              <a:t>4</a:t>
            </a:fld>
            <a:endParaRPr lang="en-US"/>
          </a:p>
        </p:txBody>
      </p:sp>
      <p:pic>
        <p:nvPicPr>
          <p:cNvPr id="7" name="Picture 6" descr="A picture containing sitting, long, close, plane&#10;&#10;Description automatically generated">
            <a:extLst>
              <a:ext uri="{FF2B5EF4-FFF2-40B4-BE49-F238E27FC236}">
                <a16:creationId xmlns:a16="http://schemas.microsoft.com/office/drawing/2014/main" id="{8D016A7B-9038-48FD-8E0A-EA013786A3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2286000"/>
            <a:ext cx="4523232" cy="3015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8938271"/>
      </p:ext>
    </p:extLst>
  </p:cSld>
  <p:clrMapOvr>
    <a:masterClrMapping/>
  </p:clrMapOvr>
  <mc:AlternateContent xmlns:mc="http://schemas.openxmlformats.org/markup-compatibility/2006" xmlns:p14="http://schemas.microsoft.com/office/powerpoint/2010/main">
    <mc:Choice Requires="p14">
      <p:transition spd="slow" p14:dur="2000" advTm="10552"/>
    </mc:Choice>
    <mc:Fallback xmlns="">
      <p:transition spd="slow" advTm="10552"/>
    </mc:Fallback>
  </mc:AlternateContent>
  <p:extLst>
    <p:ext uri="{3A86A75C-4F4B-4683-9AE1-C65F6400EC91}">
      <p14:laserTraceLst xmlns:p14="http://schemas.microsoft.com/office/powerpoint/2010/main">
        <p14:tracePtLst>
          <p14:tracePt t="2264" x="8685213" y="2881313"/>
          <p14:tracePt t="2271" x="8464550" y="2838450"/>
          <p14:tracePt t="2280" x="8201025" y="2752725"/>
          <p14:tracePt t="2285" x="7962900" y="2660650"/>
          <p14:tracePt t="2292" x="7800975" y="2592388"/>
          <p14:tracePt t="2299" x="7648575" y="2524125"/>
          <p14:tracePt t="2307" x="7521575" y="2506663"/>
          <p14:tracePt t="2314" x="7385050" y="2463800"/>
          <p14:tracePt t="2319" x="7273925" y="2447925"/>
          <p14:tracePt t="2328" x="7129463" y="2422525"/>
          <p14:tracePt t="2333" x="7010400" y="2387600"/>
          <p14:tracePt t="2340" x="6850063" y="2336800"/>
          <p14:tracePt t="2347" x="6713538" y="2286000"/>
          <p14:tracePt t="2354" x="6602413" y="2252663"/>
          <p14:tracePt t="2363" x="6510338" y="2217738"/>
          <p14:tracePt t="2368" x="6424613" y="2174875"/>
          <p14:tracePt t="2374" x="6330950" y="2149475"/>
          <p14:tracePt t="2382" x="6272213" y="2124075"/>
          <p14:tracePt t="2389" x="6221413" y="2098675"/>
          <p14:tracePt t="2396" x="6161088" y="2073275"/>
          <p14:tracePt t="2402" x="6110288" y="2039938"/>
          <p14:tracePt t="2412" x="6076950" y="2022475"/>
          <p14:tracePt t="2417" x="6049963" y="2005013"/>
          <p14:tracePt t="2423" x="6034088" y="2005013"/>
          <p14:tracePt t="2430" x="6024563" y="1997075"/>
          <p14:tracePt t="2438" x="6016625" y="1997075"/>
          <p14:tracePt t="2446" x="5999163" y="1997075"/>
          <p14:tracePt t="2451" x="5999163" y="1989138"/>
          <p14:tracePt t="2458" x="5991225" y="1989138"/>
          <p14:tracePt t="2465" x="5983288" y="1989138"/>
          <p14:tracePt t="2472" x="5983288" y="1979613"/>
          <p14:tracePt t="2480" x="5965825" y="1979613"/>
          <p14:tracePt t="2486" x="5957888" y="1971675"/>
          <p14:tracePt t="2500" x="5932488" y="1971675"/>
          <p14:tracePt t="2507" x="5915025" y="1963738"/>
          <p14:tracePt t="2514" x="5889625" y="1946275"/>
          <p14:tracePt t="2520" x="5854700" y="1928813"/>
          <p14:tracePt t="2529" x="5803900" y="1895475"/>
          <p14:tracePt t="2534" x="5735638" y="1852613"/>
          <p14:tracePt t="2541" x="5684838" y="1819275"/>
          <p14:tracePt t="2548" x="5641975" y="1784350"/>
          <p14:tracePt t="2555" x="5600700" y="1751013"/>
          <p14:tracePt t="2563" x="5557838" y="1708150"/>
          <p14:tracePt t="2569" x="5549900" y="1682750"/>
          <p14:tracePt t="2579" x="5532438" y="1665288"/>
          <p14:tracePt t="2583" x="5514975" y="1657350"/>
          <p14:tracePt t="2590" x="5507038" y="1649413"/>
          <p14:tracePt t="2597" x="5507038" y="1631950"/>
          <p14:tracePt t="2604" x="5497513" y="1631950"/>
          <p14:tracePt t="2618" x="5489575" y="1622425"/>
          <p14:tracePt t="2632" x="5489575" y="1614488"/>
          <p14:tracePt t="8628" x="0" y="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32725D-9979-48B2-A7BD-747356C7EB64}"/>
              </a:ext>
            </a:extLst>
          </p:cNvPr>
          <p:cNvSpPr>
            <a:spLocks noGrp="1"/>
          </p:cNvSpPr>
          <p:nvPr>
            <p:ph type="title"/>
          </p:nvPr>
        </p:nvSpPr>
        <p:spPr>
          <a:xfrm>
            <a:off x="914400" y="1554480"/>
            <a:ext cx="7315200" cy="1154097"/>
          </a:xfrm>
        </p:spPr>
        <p:txBody>
          <a:bodyPr/>
          <a:lstStyle/>
          <a:p>
            <a:r>
              <a:rPr lang="en-US" dirty="0"/>
              <a:t>Performance curve model</a:t>
            </a:r>
          </a:p>
        </p:txBody>
      </p:sp>
      <p:sp>
        <p:nvSpPr>
          <p:cNvPr id="2" name="Content Placeholder 1">
            <a:extLst>
              <a:ext uri="{FF2B5EF4-FFF2-40B4-BE49-F238E27FC236}">
                <a16:creationId xmlns:a16="http://schemas.microsoft.com/office/drawing/2014/main" id="{DC4FDD08-87CE-42EE-88D8-9872319B57BB}"/>
              </a:ext>
            </a:extLst>
          </p:cNvPr>
          <p:cNvSpPr>
            <a:spLocks noGrp="1"/>
          </p:cNvSpPr>
          <p:nvPr>
            <p:ph idx="1"/>
          </p:nvPr>
        </p:nvSpPr>
        <p:spPr/>
        <p:txBody>
          <a:bodyPr/>
          <a:lstStyle/>
          <a:p>
            <a:r>
              <a:rPr lang="en-US" dirty="0"/>
              <a:t>Is included with purchase of Research Report 7</a:t>
            </a:r>
          </a:p>
          <a:p>
            <a:r>
              <a:rPr lang="en-US" dirty="0"/>
              <a:t>All Research Reports include 4 blood tests</a:t>
            </a:r>
          </a:p>
          <a:p>
            <a:r>
              <a:rPr lang="en-US" dirty="0"/>
              <a:t>All Research Reports include 6 months unlimited support</a:t>
            </a:r>
          </a:p>
        </p:txBody>
      </p:sp>
      <p:sp>
        <p:nvSpPr>
          <p:cNvPr id="3" name="Slide Number Placeholder 2">
            <a:extLst>
              <a:ext uri="{FF2B5EF4-FFF2-40B4-BE49-F238E27FC236}">
                <a16:creationId xmlns:a16="http://schemas.microsoft.com/office/drawing/2014/main" id="{8B5941DD-41E7-4D44-AE3B-4929686C48DF}"/>
              </a:ext>
            </a:extLst>
          </p:cNvPr>
          <p:cNvSpPr>
            <a:spLocks noGrp="1"/>
          </p:cNvSpPr>
          <p:nvPr>
            <p:ph type="sldNum" sz="quarter" idx="12"/>
          </p:nvPr>
        </p:nvSpPr>
        <p:spPr/>
        <p:txBody>
          <a:bodyPr/>
          <a:lstStyle/>
          <a:p>
            <a:fld id="{5881A172-2591-45B3-9E35-7E31970F6217}" type="slidenum">
              <a:rPr lang="en-US" smtClean="0">
                <a:solidFill>
                  <a:prstClr val="white"/>
                </a:solidFill>
              </a:rPr>
              <a:pPr/>
              <a:t>40</a:t>
            </a:fld>
            <a:endParaRPr lang="en-US">
              <a:solidFill>
                <a:prstClr val="white"/>
              </a:solidFill>
            </a:endParaRPr>
          </a:p>
        </p:txBody>
      </p:sp>
    </p:spTree>
    <p:extLst>
      <p:ext uri="{BB962C8B-B14F-4D97-AF65-F5344CB8AC3E}">
        <p14:creationId xmlns:p14="http://schemas.microsoft.com/office/powerpoint/2010/main" val="2754141163"/>
      </p:ext>
    </p:extLst>
  </p:cSld>
  <p:clrMapOvr>
    <a:masterClrMapping/>
  </p:clrMapOvr>
  <mc:AlternateContent xmlns:mc="http://schemas.openxmlformats.org/markup-compatibility/2006" xmlns:p14="http://schemas.microsoft.com/office/powerpoint/2010/main">
    <mc:Choice Requires="p14">
      <p:transition spd="slow" p14:dur="2000" advTm="113566"/>
    </mc:Choice>
    <mc:Fallback xmlns="">
      <p:transition spd="slow" advTm="11356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55D17F-D50B-4949-93CC-5A5D919D3A11}"/>
              </a:ext>
            </a:extLst>
          </p:cNvPr>
          <p:cNvSpPr>
            <a:spLocks noGrp="1"/>
          </p:cNvSpPr>
          <p:nvPr>
            <p:ph idx="1"/>
          </p:nvPr>
        </p:nvSpPr>
        <p:spPr>
          <a:xfrm>
            <a:off x="1295400" y="3200400"/>
            <a:ext cx="6998616" cy="3539527"/>
          </a:xfrm>
        </p:spPr>
        <p:txBody>
          <a:bodyPr>
            <a:normAutofit/>
          </a:bodyPr>
          <a:lstStyle/>
          <a:p>
            <a:r>
              <a:rPr lang="en-US" dirty="0"/>
              <a:t>Tier 3 strategy</a:t>
            </a:r>
          </a:p>
          <a:p>
            <a:r>
              <a:rPr lang="en-US" dirty="0"/>
              <a:t>Capital investments</a:t>
            </a:r>
          </a:p>
          <a:p>
            <a:r>
              <a:rPr lang="en-US" dirty="0"/>
              <a:t>Licensor and catalyst selection</a:t>
            </a:r>
          </a:p>
          <a:p>
            <a:r>
              <a:rPr lang="en-US" dirty="0"/>
              <a:t>Process design</a:t>
            </a:r>
          </a:p>
          <a:p>
            <a:pPr lvl="0"/>
            <a:r>
              <a:rPr lang="en-US" dirty="0"/>
              <a:t>Feeds</a:t>
            </a:r>
          </a:p>
          <a:p>
            <a:r>
              <a:rPr lang="en-US" dirty="0"/>
              <a:t>Cut points</a:t>
            </a:r>
          </a:p>
          <a:p>
            <a:pPr lvl="0"/>
            <a:endParaRPr lang="en-US" dirty="0"/>
          </a:p>
          <a:p>
            <a:endParaRPr lang="en-US" dirty="0"/>
          </a:p>
        </p:txBody>
      </p:sp>
      <p:sp>
        <p:nvSpPr>
          <p:cNvPr id="4" name="Slide Number Placeholder 3">
            <a:extLst>
              <a:ext uri="{FF2B5EF4-FFF2-40B4-BE49-F238E27FC236}">
                <a16:creationId xmlns:a16="http://schemas.microsoft.com/office/drawing/2014/main" id="{E9627F77-8578-4440-AF61-84A91C5531B4}"/>
              </a:ext>
            </a:extLst>
          </p:cNvPr>
          <p:cNvSpPr>
            <a:spLocks noGrp="1"/>
          </p:cNvSpPr>
          <p:nvPr>
            <p:ph type="sldNum" sz="quarter" idx="12"/>
          </p:nvPr>
        </p:nvSpPr>
        <p:spPr/>
        <p:txBody>
          <a:bodyPr/>
          <a:lstStyle/>
          <a:p>
            <a:fld id="{5881A172-2591-45B3-9E35-7E31970F6217}" type="slidenum">
              <a:rPr lang="en-US">
                <a:solidFill>
                  <a:prstClr val="white"/>
                </a:solidFill>
                <a:latin typeface="Arial"/>
              </a:rPr>
              <a:pPr/>
              <a:t>41</a:t>
            </a:fld>
            <a:endParaRPr lang="en-US" dirty="0">
              <a:solidFill>
                <a:prstClr val="white"/>
              </a:solidFill>
              <a:latin typeface="Arial"/>
            </a:endParaRPr>
          </a:p>
        </p:txBody>
      </p:sp>
      <p:sp>
        <p:nvSpPr>
          <p:cNvPr id="5" name="TextBox 4">
            <a:extLst>
              <a:ext uri="{FF2B5EF4-FFF2-40B4-BE49-F238E27FC236}">
                <a16:creationId xmlns:a16="http://schemas.microsoft.com/office/drawing/2014/main" id="{023C9202-6293-4FAC-A4CF-6856F76783F5}"/>
              </a:ext>
            </a:extLst>
          </p:cNvPr>
          <p:cNvSpPr txBox="1"/>
          <p:nvPr/>
        </p:nvSpPr>
        <p:spPr>
          <a:xfrm>
            <a:off x="990600" y="2590800"/>
            <a:ext cx="5257800" cy="461665"/>
          </a:xfrm>
          <a:prstGeom prst="rect">
            <a:avLst/>
          </a:prstGeom>
          <a:noFill/>
        </p:spPr>
        <p:txBody>
          <a:bodyPr wrap="square" rtlCol="0">
            <a:spAutoFit/>
          </a:bodyPr>
          <a:lstStyle/>
          <a:p>
            <a:r>
              <a:rPr lang="en-US" sz="2400" dirty="0"/>
              <a:t>A tool for decision-making</a:t>
            </a:r>
          </a:p>
        </p:txBody>
      </p:sp>
      <p:sp>
        <p:nvSpPr>
          <p:cNvPr id="8" name="Title 7">
            <a:extLst>
              <a:ext uri="{FF2B5EF4-FFF2-40B4-BE49-F238E27FC236}">
                <a16:creationId xmlns:a16="http://schemas.microsoft.com/office/drawing/2014/main" id="{C5AF3E57-A223-4A8B-BD87-06686BD4951A}"/>
              </a:ext>
            </a:extLst>
          </p:cNvPr>
          <p:cNvSpPr txBox="1">
            <a:spLocks/>
          </p:cNvSpPr>
          <p:nvPr/>
        </p:nvSpPr>
        <p:spPr>
          <a:xfrm>
            <a:off x="914400" y="1554480"/>
            <a:ext cx="7315200" cy="115409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Performance curve model</a:t>
            </a:r>
          </a:p>
        </p:txBody>
      </p:sp>
    </p:spTree>
    <p:custDataLst>
      <p:tags r:id="rId1"/>
    </p:custDataLst>
    <p:extLst>
      <p:ext uri="{BB962C8B-B14F-4D97-AF65-F5344CB8AC3E}">
        <p14:creationId xmlns:p14="http://schemas.microsoft.com/office/powerpoint/2010/main" val="279192635"/>
      </p:ext>
    </p:extLst>
  </p:cSld>
  <p:clrMapOvr>
    <a:masterClrMapping/>
  </p:clrMapOvr>
  <mc:AlternateContent xmlns:mc="http://schemas.openxmlformats.org/markup-compatibility/2006" xmlns:p14="http://schemas.microsoft.com/office/powerpoint/2010/main">
    <mc:Choice Requires="p14">
      <p:transition spd="slow" p14:dur="2000" advTm="44550"/>
    </mc:Choice>
    <mc:Fallback xmlns="">
      <p:transition spd="slow" advTm="4455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320906-5926-4D06-9831-A7C4F3DDFE58}"/>
              </a:ext>
            </a:extLst>
          </p:cNvPr>
          <p:cNvSpPr>
            <a:spLocks noGrp="1"/>
          </p:cNvSpPr>
          <p:nvPr>
            <p:ph type="title"/>
          </p:nvPr>
        </p:nvSpPr>
        <p:spPr>
          <a:xfrm>
            <a:off x="914400" y="1554480"/>
            <a:ext cx="7315200" cy="1154097"/>
          </a:xfrm>
        </p:spPr>
        <p:txBody>
          <a:bodyPr>
            <a:normAutofit/>
          </a:bodyPr>
          <a:lstStyle/>
          <a:p>
            <a:r>
              <a:rPr lang="en-US" dirty="0"/>
              <a:t>Thanks for your attention!</a:t>
            </a:r>
          </a:p>
        </p:txBody>
      </p:sp>
      <p:sp>
        <p:nvSpPr>
          <p:cNvPr id="6" name="Content Placeholder 5">
            <a:extLst>
              <a:ext uri="{FF2B5EF4-FFF2-40B4-BE49-F238E27FC236}">
                <a16:creationId xmlns:a16="http://schemas.microsoft.com/office/drawing/2014/main" id="{692E18B9-BA16-417E-BC27-E6B84D915F32}"/>
              </a:ext>
            </a:extLst>
          </p:cNvPr>
          <p:cNvSpPr>
            <a:spLocks noGrp="1"/>
          </p:cNvSpPr>
          <p:nvPr>
            <p:ph idx="1"/>
          </p:nvPr>
        </p:nvSpPr>
        <p:spPr>
          <a:xfrm>
            <a:off x="914400" y="2769833"/>
            <a:ext cx="7315200" cy="1649767"/>
          </a:xfrm>
        </p:spPr>
        <p:txBody>
          <a:bodyPr/>
          <a:lstStyle/>
          <a:p>
            <a:r>
              <a:rPr lang="en-US" dirty="0">
                <a:solidFill>
                  <a:schemeClr val="tx1">
                    <a:lumMod val="50000"/>
                  </a:schemeClr>
                </a:solidFill>
              </a:rPr>
              <a:t>Tier 3 implementation</a:t>
            </a:r>
          </a:p>
          <a:p>
            <a:r>
              <a:rPr lang="en-US" dirty="0">
                <a:solidFill>
                  <a:schemeClr val="tx1">
                    <a:lumMod val="50000"/>
                  </a:schemeClr>
                </a:solidFill>
              </a:rPr>
              <a:t>Octane destruction</a:t>
            </a:r>
          </a:p>
          <a:p>
            <a:r>
              <a:rPr lang="en-US" dirty="0"/>
              <a:t>Q&amp;A, discussion</a:t>
            </a:r>
          </a:p>
          <a:p>
            <a:pPr marL="45720" indent="0">
              <a:buNone/>
            </a:pPr>
            <a:endParaRPr lang="en-US" dirty="0"/>
          </a:p>
          <a:p>
            <a:pPr marL="45720" indent="0">
              <a:buNone/>
            </a:pPr>
            <a:endParaRPr lang="en-US" dirty="0"/>
          </a:p>
          <a:p>
            <a:endParaRPr lang="en-US" dirty="0"/>
          </a:p>
          <a:p>
            <a:endParaRPr lang="en-US" dirty="0"/>
          </a:p>
        </p:txBody>
      </p:sp>
    </p:spTree>
    <p:extLst>
      <p:ext uri="{BB962C8B-B14F-4D97-AF65-F5344CB8AC3E}">
        <p14:creationId xmlns:p14="http://schemas.microsoft.com/office/powerpoint/2010/main" val="756513888"/>
      </p:ext>
    </p:extLst>
  </p:cSld>
  <p:clrMapOvr>
    <a:masterClrMapping/>
  </p:clrMapOvr>
  <mc:AlternateContent xmlns:mc="http://schemas.openxmlformats.org/markup-compatibility/2006" xmlns:p14="http://schemas.microsoft.com/office/powerpoint/2010/main">
    <mc:Choice Requires="p14">
      <p:transition spd="slow" p14:dur="2000" advTm="15427"/>
    </mc:Choice>
    <mc:Fallback xmlns="">
      <p:transition spd="slow" advTm="15427"/>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320906-5926-4D06-9831-A7C4F3DDFE58}"/>
              </a:ext>
            </a:extLst>
          </p:cNvPr>
          <p:cNvSpPr>
            <a:spLocks noGrp="1"/>
          </p:cNvSpPr>
          <p:nvPr>
            <p:ph type="title"/>
          </p:nvPr>
        </p:nvSpPr>
        <p:spPr>
          <a:xfrm>
            <a:off x="935019" y="381000"/>
            <a:ext cx="7315200" cy="1154097"/>
          </a:xfrm>
        </p:spPr>
        <p:txBody>
          <a:bodyPr>
            <a:normAutofit/>
          </a:bodyPr>
          <a:lstStyle/>
          <a:p>
            <a:r>
              <a:rPr lang="en-US" dirty="0"/>
              <a:t>Q&amp;A, Discussion</a:t>
            </a:r>
          </a:p>
        </p:txBody>
      </p:sp>
      <p:sp>
        <p:nvSpPr>
          <p:cNvPr id="6" name="Content Placeholder 5">
            <a:extLst>
              <a:ext uri="{FF2B5EF4-FFF2-40B4-BE49-F238E27FC236}">
                <a16:creationId xmlns:a16="http://schemas.microsoft.com/office/drawing/2014/main" id="{692E18B9-BA16-417E-BC27-E6B84D915F32}"/>
              </a:ext>
            </a:extLst>
          </p:cNvPr>
          <p:cNvSpPr>
            <a:spLocks noGrp="1"/>
          </p:cNvSpPr>
          <p:nvPr>
            <p:ph idx="1"/>
          </p:nvPr>
        </p:nvSpPr>
        <p:spPr>
          <a:xfrm>
            <a:off x="935019" y="1535097"/>
            <a:ext cx="7315200" cy="3113103"/>
          </a:xfrm>
        </p:spPr>
        <p:txBody>
          <a:bodyPr>
            <a:normAutofit/>
          </a:bodyPr>
          <a:lstStyle/>
          <a:p>
            <a:pPr lvl="1"/>
            <a:r>
              <a:rPr lang="en-US" dirty="0"/>
              <a:t>$3 billion capital investment</a:t>
            </a:r>
          </a:p>
          <a:p>
            <a:pPr lvl="1"/>
            <a:r>
              <a:rPr lang="en-US" dirty="0"/>
              <a:t>Late compliance</a:t>
            </a:r>
          </a:p>
          <a:p>
            <a:pPr lvl="1"/>
            <a:r>
              <a:rPr lang="en-US" dirty="0"/>
              <a:t>$ billions / year of octane will be destroyed</a:t>
            </a:r>
            <a:endParaRPr lang="en-US" u="sng" dirty="0"/>
          </a:p>
          <a:p>
            <a:pPr lvl="1"/>
            <a:r>
              <a:rPr lang="en-US" dirty="0"/>
              <a:t>Sulfur credits</a:t>
            </a:r>
          </a:p>
          <a:p>
            <a:pPr lvl="1"/>
            <a:r>
              <a:rPr lang="en-US" dirty="0"/>
              <a:t>Field testing</a:t>
            </a:r>
          </a:p>
          <a:p>
            <a:pPr lvl="1"/>
            <a:r>
              <a:rPr lang="en-US" dirty="0"/>
              <a:t>Blood test</a:t>
            </a:r>
          </a:p>
          <a:p>
            <a:pPr lvl="1"/>
            <a:r>
              <a:rPr lang="en-US" dirty="0"/>
              <a:t>Sulfur speciation</a:t>
            </a:r>
          </a:p>
          <a:p>
            <a:pPr lvl="1"/>
            <a:r>
              <a:rPr lang="en-US" dirty="0"/>
              <a:t>Performance curve model</a:t>
            </a:r>
          </a:p>
          <a:p>
            <a:pPr lvl="1"/>
            <a:r>
              <a:rPr lang="en-US" dirty="0"/>
              <a:t>Hoekstra Research Reports</a:t>
            </a:r>
          </a:p>
          <a:p>
            <a:pPr marL="777240" lvl="1" indent="-457200">
              <a:buFont typeface="+mj-lt"/>
              <a:buAutoNum type="arabicPeriod"/>
            </a:pPr>
            <a:endParaRPr lang="en-US" dirty="0"/>
          </a:p>
          <a:p>
            <a:pPr marL="45720" indent="0">
              <a:buNone/>
            </a:pPr>
            <a:endParaRPr lang="en-US" dirty="0"/>
          </a:p>
          <a:p>
            <a:pPr marL="45720" indent="0">
              <a:buNone/>
            </a:pPr>
            <a:endParaRPr lang="en-US" dirty="0"/>
          </a:p>
          <a:p>
            <a:endParaRPr lang="en-US" dirty="0"/>
          </a:p>
          <a:p>
            <a:endParaRPr lang="en-US" dirty="0"/>
          </a:p>
        </p:txBody>
      </p:sp>
      <p:sp>
        <p:nvSpPr>
          <p:cNvPr id="7" name="Content Placeholder 5">
            <a:extLst>
              <a:ext uri="{FF2B5EF4-FFF2-40B4-BE49-F238E27FC236}">
                <a16:creationId xmlns:a16="http://schemas.microsoft.com/office/drawing/2014/main" id="{3986B520-21C0-41A1-A2F2-2FBB3C960B20}"/>
              </a:ext>
            </a:extLst>
          </p:cNvPr>
          <p:cNvSpPr txBox="1">
            <a:spLocks/>
          </p:cNvSpPr>
          <p:nvPr/>
        </p:nvSpPr>
        <p:spPr>
          <a:xfrm>
            <a:off x="1676400" y="5064141"/>
            <a:ext cx="6083430" cy="1154097"/>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320040" lvl="1" indent="0">
              <a:buFont typeface="Wingdings" charset="2"/>
              <a:buNone/>
            </a:pPr>
            <a:r>
              <a:rPr lang="en-US" sz="2000" dirty="0"/>
              <a:t>For an offer letter contact George Hoekstra</a:t>
            </a:r>
          </a:p>
          <a:p>
            <a:pPr marL="320040" lvl="1" indent="0">
              <a:buFont typeface="Wingdings" charset="2"/>
              <a:buNone/>
            </a:pPr>
            <a:r>
              <a:rPr lang="en-US" sz="2000" dirty="0">
                <a:hlinkClick r:id="rId3"/>
              </a:rPr>
              <a:t>George.hoekstra@hoekstratrading.com</a:t>
            </a:r>
            <a:endParaRPr lang="en-US" sz="2000" dirty="0"/>
          </a:p>
          <a:p>
            <a:pPr marL="320040" lvl="1" indent="0">
              <a:buFont typeface="Wingdings" charset="2"/>
              <a:buNone/>
            </a:pPr>
            <a:r>
              <a:rPr lang="en-US" sz="2000" dirty="0"/>
              <a:t>+1 630 330-8159</a:t>
            </a:r>
          </a:p>
          <a:p>
            <a:pPr lvl="1"/>
            <a:endParaRPr lang="en-US" sz="2000" dirty="0"/>
          </a:p>
          <a:p>
            <a:pPr marL="777240" lvl="1" indent="-457200">
              <a:buFont typeface="+mj-lt"/>
              <a:buAutoNum type="arabicPeriod"/>
            </a:pPr>
            <a:endParaRPr lang="en-US" sz="2000" dirty="0"/>
          </a:p>
          <a:p>
            <a:pPr marL="45720" indent="0">
              <a:buFont typeface="Wingdings" charset="2"/>
              <a:buNone/>
            </a:pPr>
            <a:endParaRPr lang="en-US" dirty="0"/>
          </a:p>
          <a:p>
            <a:pPr marL="45720" indent="0">
              <a:buFont typeface="Wingdings" charset="2"/>
              <a:buNone/>
            </a:pPr>
            <a:endParaRPr lang="en-US" dirty="0"/>
          </a:p>
          <a:p>
            <a:endParaRPr lang="en-US" dirty="0"/>
          </a:p>
          <a:p>
            <a:endParaRPr lang="en-US" dirty="0"/>
          </a:p>
        </p:txBody>
      </p:sp>
    </p:spTree>
    <p:extLst>
      <p:ext uri="{BB962C8B-B14F-4D97-AF65-F5344CB8AC3E}">
        <p14:creationId xmlns:p14="http://schemas.microsoft.com/office/powerpoint/2010/main" val="2656138971"/>
      </p:ext>
    </p:extLst>
  </p:cSld>
  <p:clrMapOvr>
    <a:masterClrMapping/>
  </p:clrMapOvr>
  <mc:AlternateContent xmlns:mc="http://schemas.openxmlformats.org/markup-compatibility/2006" xmlns:p14="http://schemas.microsoft.com/office/powerpoint/2010/main">
    <mc:Choice Requires="p14">
      <p:transition spd="slow" p14:dur="2000" advTm="26081"/>
    </mc:Choice>
    <mc:Fallback xmlns="">
      <p:transition spd="slow" advTm="26081"/>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ECDF-E396-4407-B631-794170AE71A1}"/>
              </a:ext>
            </a:extLst>
          </p:cNvPr>
          <p:cNvSpPr>
            <a:spLocks noGrp="1"/>
          </p:cNvSpPr>
          <p:nvPr>
            <p:ph type="title"/>
          </p:nvPr>
        </p:nvSpPr>
        <p:spPr>
          <a:xfrm>
            <a:off x="609600" y="1066800"/>
            <a:ext cx="7894638" cy="1154097"/>
          </a:xfrm>
        </p:spPr>
        <p:txBody>
          <a:bodyPr>
            <a:normAutofit/>
          </a:bodyPr>
          <a:lstStyle/>
          <a:p>
            <a:pPr algn="ctr"/>
            <a:r>
              <a:rPr lang="en-US" dirty="0"/>
              <a:t>Pulling together knowhow </a:t>
            </a:r>
          </a:p>
        </p:txBody>
      </p:sp>
      <p:sp>
        <p:nvSpPr>
          <p:cNvPr id="3" name="Content Placeholder 2">
            <a:extLst>
              <a:ext uri="{FF2B5EF4-FFF2-40B4-BE49-F238E27FC236}">
                <a16:creationId xmlns:a16="http://schemas.microsoft.com/office/drawing/2014/main" id="{B689E96B-E09E-443A-89DB-4F7AB3C60F34}"/>
              </a:ext>
            </a:extLst>
          </p:cNvPr>
          <p:cNvSpPr>
            <a:spLocks noGrp="1"/>
          </p:cNvSpPr>
          <p:nvPr>
            <p:ph idx="1"/>
          </p:nvPr>
        </p:nvSpPr>
        <p:spPr>
          <a:xfrm>
            <a:off x="1199429" y="2438400"/>
            <a:ext cx="7315200" cy="3120372"/>
          </a:xfrm>
        </p:spPr>
        <p:txBody>
          <a:bodyPr>
            <a:normAutofit fontScale="92500" lnSpcReduction="10000"/>
          </a:bodyPr>
          <a:lstStyle/>
          <a:p>
            <a:r>
              <a:rPr lang="en-US" dirty="0"/>
              <a:t>Refinery technology</a:t>
            </a:r>
          </a:p>
          <a:p>
            <a:r>
              <a:rPr lang="en-US" dirty="0"/>
              <a:t>Refinery economics</a:t>
            </a:r>
          </a:p>
          <a:p>
            <a:r>
              <a:rPr lang="en-US" dirty="0"/>
              <a:t>Refinery modeling</a:t>
            </a:r>
          </a:p>
          <a:p>
            <a:r>
              <a:rPr lang="en-US" dirty="0"/>
              <a:t>Octane technology</a:t>
            </a:r>
          </a:p>
          <a:p>
            <a:r>
              <a:rPr lang="en-US" dirty="0"/>
              <a:t>Octane economics</a:t>
            </a:r>
          </a:p>
          <a:p>
            <a:r>
              <a:rPr lang="en-US" dirty="0"/>
              <a:t>Octane modeling</a:t>
            </a:r>
          </a:p>
          <a:p>
            <a:r>
              <a:rPr lang="en-US" dirty="0"/>
              <a:t>Gasoline marketing</a:t>
            </a:r>
          </a:p>
          <a:p>
            <a:r>
              <a:rPr lang="en-US" dirty="0"/>
              <a:t>Gasoline regulations</a:t>
            </a:r>
          </a:p>
          <a:p>
            <a:r>
              <a:rPr lang="en-US" dirty="0"/>
              <a:t>Gasoline credits</a:t>
            </a:r>
          </a:p>
          <a:p>
            <a:pPr marL="45720" indent="0">
              <a:buNone/>
            </a:pPr>
            <a:endParaRPr lang="en-US" dirty="0"/>
          </a:p>
          <a:p>
            <a:endParaRPr lang="en-US" dirty="0"/>
          </a:p>
        </p:txBody>
      </p:sp>
    </p:spTree>
    <p:extLst>
      <p:ext uri="{BB962C8B-B14F-4D97-AF65-F5344CB8AC3E}">
        <p14:creationId xmlns:p14="http://schemas.microsoft.com/office/powerpoint/2010/main" val="1998788697"/>
      </p:ext>
    </p:extLst>
  </p:cSld>
  <p:clrMapOvr>
    <a:masterClrMapping/>
  </p:clrMapOvr>
  <mc:AlternateContent xmlns:mc="http://schemas.openxmlformats.org/markup-compatibility/2006" xmlns:p14="http://schemas.microsoft.com/office/powerpoint/2010/main">
    <mc:Choice Requires="p14">
      <p:transition spd="slow" p14:dur="2000" advTm="42708"/>
    </mc:Choice>
    <mc:Fallback xmlns="">
      <p:transition spd="slow" advTm="4270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lumOff val="5000"/>
              </a:schemeClr>
            </a:gs>
            <a:gs pos="53000">
              <a:schemeClr val="bg1">
                <a:lumMod val="75000"/>
                <a:lumOff val="25000"/>
              </a:schemeClr>
            </a:gs>
            <a:gs pos="100000">
              <a:schemeClr val="bg2">
                <a:tint val="88000"/>
                <a:shade val="100000"/>
                <a:satMod val="400000"/>
                <a:lumMod val="100000"/>
              </a:schemeClr>
            </a:gs>
          </a:gsLst>
          <a:lin ang="54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3DBC8-02CB-46E1-B43E-7000517EB9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419" t="12213" r="30545" b="19098"/>
          <a:stretch/>
        </p:blipFill>
        <p:spPr bwMode="auto">
          <a:xfrm>
            <a:off x="783947" y="1464456"/>
            <a:ext cx="740053" cy="821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rot lat="0" lon="21599983" rev="0"/>
            </a:camera>
            <a:lightRig rig="threePt" dir="t"/>
          </a:scene3d>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FCC3CD3-6E91-49C2-81D9-AFB4E20FD3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60" r="9062"/>
          <a:stretch/>
        </p:blipFill>
        <p:spPr bwMode="auto">
          <a:xfrm>
            <a:off x="1982577" y="1828800"/>
            <a:ext cx="1294023" cy="567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rot lat="0" lon="21599983" rev="0"/>
            </a:camera>
            <a:lightRig rig="threePt" dir="t"/>
          </a:scene3d>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EFBCEC1C-5E19-4085-85AE-AF72A46139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800" b="27765"/>
          <a:stretch/>
        </p:blipFill>
        <p:spPr bwMode="auto">
          <a:xfrm>
            <a:off x="623170" y="4826108"/>
            <a:ext cx="1143000" cy="507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rot lat="0" lon="21599991" rev="0"/>
            </a:camera>
            <a:lightRig rig="threePt" dir="t"/>
          </a:scene3d>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BF08CA08-74BD-4204-AFED-1A976D382E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39" t="11093" r="7817" b="11190"/>
          <a:stretch/>
        </p:blipFill>
        <p:spPr bwMode="auto">
          <a:xfrm>
            <a:off x="7322518" y="1339758"/>
            <a:ext cx="907082" cy="793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rot lat="0" lon="21599983" rev="0"/>
            </a:camera>
            <a:lightRig rig="threePt" dir="t"/>
          </a:scene3d>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7F2F4CF6-7A97-42E1-992E-F4CA759B23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361" t="11485" r="8062" b="14437"/>
          <a:stretch/>
        </p:blipFill>
        <p:spPr bwMode="auto">
          <a:xfrm>
            <a:off x="7259824" y="2977358"/>
            <a:ext cx="817376" cy="724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2B574AB-DB61-4F5B-9BAA-DD3CFA94DD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092"/>
          <a:stretch/>
        </p:blipFill>
        <p:spPr bwMode="auto">
          <a:xfrm>
            <a:off x="3617045" y="1970078"/>
            <a:ext cx="1640755" cy="384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28B7BC62-50E6-4674-8B1A-41FC93CA952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400" y="2203143"/>
            <a:ext cx="880776" cy="902390"/>
          </a:xfrm>
          <a:prstGeom prst="rect">
            <a:avLst/>
          </a:prstGeom>
          <a:solidFill>
            <a:schemeClr val="tx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7F866492-7406-4267-9F1B-F8302F81DA5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1911" t="6609" r="1" b="1"/>
          <a:stretch/>
        </p:blipFill>
        <p:spPr bwMode="auto">
          <a:xfrm>
            <a:off x="5458366" y="3418755"/>
            <a:ext cx="1399634" cy="543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9E53F5B7-6F0F-46C1-87B7-90DC97A5BC4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37" t="3866" r="2874"/>
          <a:stretch/>
        </p:blipFill>
        <p:spPr bwMode="auto">
          <a:xfrm>
            <a:off x="7564869" y="5410200"/>
            <a:ext cx="1121931" cy="8954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64BBF125-7F15-462F-8C74-DF6F158C810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525"/>
          <a:stretch/>
        </p:blipFill>
        <p:spPr bwMode="auto">
          <a:xfrm>
            <a:off x="628422" y="2533083"/>
            <a:ext cx="760842" cy="819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4D7C396A-B6B4-4DA9-9F16-986DAFE0311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017" t="18699" r="7515"/>
          <a:stretch/>
        </p:blipFill>
        <p:spPr bwMode="auto">
          <a:xfrm>
            <a:off x="4161577" y="1371600"/>
            <a:ext cx="1553423" cy="456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47FDF264-E5C5-4401-BFE3-7244E4E86470}"/>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86600" y="2353733"/>
            <a:ext cx="1143000" cy="465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04F9B482-356A-4522-864E-E8A29E4D1F9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07721" y="2623835"/>
            <a:ext cx="1312745" cy="515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160987FB-9792-4C8B-950D-CBE3527DD9A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974" t="15899" r="18992" b="17971"/>
          <a:stretch/>
        </p:blipFill>
        <p:spPr bwMode="auto">
          <a:xfrm>
            <a:off x="5684467" y="4701239"/>
            <a:ext cx="1097333" cy="785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CFCBE4E4-765B-41D4-A0AA-83B85866660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313" t="29422" r="2313" b="43372"/>
          <a:stretch/>
        </p:blipFill>
        <p:spPr bwMode="auto">
          <a:xfrm>
            <a:off x="1958927" y="4114800"/>
            <a:ext cx="1927273" cy="524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1161E8CE-54FA-433A-9EF9-82D3FDA1CA98}"/>
              </a:ext>
            </a:extLst>
          </p:cNvPr>
          <p:cNvPicPr/>
          <p:nvPr/>
        </p:nvPicPr>
        <p:blipFill rotWithShape="1">
          <a:blip r:embed="rId18" cstate="print">
            <a:extLst>
              <a:ext uri="{28A0092B-C50C-407E-A947-70E740481C1C}">
                <a14:useLocalDpi xmlns:a14="http://schemas.microsoft.com/office/drawing/2010/main" val="0"/>
              </a:ext>
            </a:extLst>
          </a:blip>
          <a:srcRect r="1811" b="-5192"/>
          <a:stretch/>
        </p:blipFill>
        <p:spPr bwMode="auto">
          <a:xfrm>
            <a:off x="4160767" y="4241598"/>
            <a:ext cx="2468633" cy="2874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E586F633-EAE2-40FE-813B-632B12B35F85}"/>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36906" b="36906"/>
          <a:stretch/>
        </p:blipFill>
        <p:spPr bwMode="auto">
          <a:xfrm>
            <a:off x="1979911" y="4876800"/>
            <a:ext cx="1753889" cy="466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73137A86-46B8-40E4-A6C3-4096C2A57E72}"/>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947545" y="2564567"/>
            <a:ext cx="1105646" cy="679972"/>
          </a:xfrm>
          <a:prstGeom prst="rect">
            <a:avLst/>
          </a:prstGeom>
          <a:solidFill>
            <a:schemeClr val="tx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D9C62866-4B44-4127-B511-43DAEBAFCFAF}"/>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32682" t="29559" r="34028" b="31027"/>
          <a:stretch/>
        </p:blipFill>
        <p:spPr bwMode="auto">
          <a:xfrm>
            <a:off x="1655891" y="2522954"/>
            <a:ext cx="942591" cy="739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3" name="Picture 22">
            <a:extLst>
              <a:ext uri="{FF2B5EF4-FFF2-40B4-BE49-F238E27FC236}">
                <a16:creationId xmlns:a16="http://schemas.microsoft.com/office/drawing/2014/main" id="{6E9EF040-D242-4C66-BF9F-16A9DC615E10}"/>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22316" y="3571844"/>
            <a:ext cx="954084" cy="923956"/>
          </a:xfrm>
          <a:prstGeom prst="rect">
            <a:avLst/>
          </a:prstGeom>
          <a:solidFill>
            <a:schemeClr val="tx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6184C516-B13E-4CD1-BB6C-3294B328BACA}"/>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983469" y="3369625"/>
            <a:ext cx="1121931" cy="668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97806F71-58F8-4366-AA84-7ABC160290A5}"/>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10747" b="7895"/>
          <a:stretch/>
        </p:blipFill>
        <p:spPr bwMode="auto">
          <a:xfrm>
            <a:off x="4093828" y="4733117"/>
            <a:ext cx="1163972" cy="753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2AE43663-20CE-40A2-BBA3-1627DC4E7208}"/>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11414" r="-922" b="12166"/>
          <a:stretch/>
        </p:blipFill>
        <p:spPr bwMode="auto">
          <a:xfrm>
            <a:off x="699267" y="5637661"/>
            <a:ext cx="1664310" cy="382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7FE56F85-B1CF-4926-904B-1D39A3310B59}"/>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t="32376" b="32093"/>
          <a:stretch/>
        </p:blipFill>
        <p:spPr bwMode="auto">
          <a:xfrm>
            <a:off x="2577458" y="5562600"/>
            <a:ext cx="1463877" cy="5157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5E7B6807-39F4-47C4-8066-EFD6BF1E77A1}"/>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8412" t="31364" r="20554" b="33778"/>
          <a:stretch/>
        </p:blipFill>
        <p:spPr bwMode="auto">
          <a:xfrm>
            <a:off x="7031468" y="4780704"/>
            <a:ext cx="1121932" cy="400896"/>
          </a:xfrm>
          <a:prstGeom prst="rect">
            <a:avLst/>
          </a:prstGeom>
          <a:solidFill>
            <a:schemeClr val="tx1"/>
          </a:solidFill>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FAE22CD8-30EF-4CA0-9B37-8DCBC0200F20}"/>
              </a:ext>
            </a:extLst>
          </p:cNvPr>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135167" y="5715000"/>
            <a:ext cx="1256233" cy="392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a:extLst>
              <a:ext uri="{FF2B5EF4-FFF2-40B4-BE49-F238E27FC236}">
                <a16:creationId xmlns:a16="http://schemas.microsoft.com/office/drawing/2014/main" id="{819004FC-AA2D-4FB9-B1EB-A4C116C995D8}"/>
              </a:ext>
            </a:extLst>
          </p:cNvPr>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267200" y="5715000"/>
            <a:ext cx="1669370" cy="462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a:extLst>
              <a:ext uri="{FF2B5EF4-FFF2-40B4-BE49-F238E27FC236}">
                <a16:creationId xmlns:a16="http://schemas.microsoft.com/office/drawing/2014/main" id="{9E159458-AADA-4614-9DDA-6557AC5B9DD8}"/>
              </a:ext>
            </a:extLst>
          </p:cNvPr>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828800" y="1371600"/>
            <a:ext cx="1832545" cy="323713"/>
          </a:xfrm>
          <a:prstGeom prst="rect">
            <a:avLst/>
          </a:prstGeom>
          <a:solidFill>
            <a:schemeClr val="tx1"/>
          </a:solidFill>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rot lat="0" lon="21599984" rev="0"/>
            </a:camera>
            <a:lightRig rig="threePt" dir="t"/>
          </a:scene3d>
        </p:spPr>
      </p:pic>
      <p:sp>
        <p:nvSpPr>
          <p:cNvPr id="2" name="Title 1">
            <a:extLst>
              <a:ext uri="{FF2B5EF4-FFF2-40B4-BE49-F238E27FC236}">
                <a16:creationId xmlns:a16="http://schemas.microsoft.com/office/drawing/2014/main" id="{0A0AAF0A-39B4-4CB1-84D7-728F6E3BD60B}"/>
              </a:ext>
            </a:extLst>
          </p:cNvPr>
          <p:cNvSpPr>
            <a:spLocks noGrp="1"/>
          </p:cNvSpPr>
          <p:nvPr>
            <p:ph type="ctrTitle"/>
          </p:nvPr>
        </p:nvSpPr>
        <p:spPr>
          <a:xfrm>
            <a:off x="884548" y="354961"/>
            <a:ext cx="7315200" cy="635639"/>
          </a:xfrm>
        </p:spPr>
        <p:txBody>
          <a:bodyPr>
            <a:normAutofit fontScale="90000"/>
          </a:bodyPr>
          <a:lstStyle/>
          <a:p>
            <a:r>
              <a:rPr lang="en-US" dirty="0"/>
              <a:t>We appreciate our clients!</a:t>
            </a:r>
          </a:p>
        </p:txBody>
      </p:sp>
      <p:pic>
        <p:nvPicPr>
          <p:cNvPr id="33" name="Picture 2" descr="DNV GL">
            <a:extLst>
              <a:ext uri="{FF2B5EF4-FFF2-40B4-BE49-F238E27FC236}">
                <a16:creationId xmlns:a16="http://schemas.microsoft.com/office/drawing/2014/main" id="{6CA33C44-569A-4BC2-B90B-FAB0D0704392}"/>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17252" b="17251"/>
          <a:stretch/>
        </p:blipFill>
        <p:spPr bwMode="auto">
          <a:xfrm>
            <a:off x="6079456" y="1341949"/>
            <a:ext cx="1007144" cy="65965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EC1FC0F4-9DD5-402F-9D88-3A3943219D17}"/>
              </a:ext>
            </a:extLst>
          </p:cNvPr>
          <p:cNvPicPr>
            <a:picLocks noChangeAspect="1"/>
          </p:cNvPicPr>
          <p:nvPr/>
        </p:nvPicPr>
        <p:blipFill>
          <a:blip r:embed="rId32"/>
          <a:stretch>
            <a:fillRect/>
          </a:stretch>
        </p:blipFill>
        <p:spPr>
          <a:xfrm>
            <a:off x="1993290" y="3512150"/>
            <a:ext cx="1664310" cy="374050"/>
          </a:xfrm>
          <a:prstGeom prst="rect">
            <a:avLst/>
          </a:prstGeom>
        </p:spPr>
      </p:pic>
      <p:pic>
        <p:nvPicPr>
          <p:cNvPr id="36" name="Picture 35" descr="A drawing of a face&#10;&#10;Description automatically generated">
            <a:extLst>
              <a:ext uri="{FF2B5EF4-FFF2-40B4-BE49-F238E27FC236}">
                <a16:creationId xmlns:a16="http://schemas.microsoft.com/office/drawing/2014/main" id="{D946FE06-1C43-4247-B8C7-2F94F2D1C0BE}"/>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146939" y="3973884"/>
            <a:ext cx="1258239" cy="5510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45456263"/>
      </p:ext>
    </p:extLst>
  </p:cSld>
  <p:clrMapOvr>
    <a:masterClrMapping/>
  </p:clrMapOvr>
  <mc:AlternateContent xmlns:mc="http://schemas.openxmlformats.org/markup-compatibility/2006" xmlns:p14="http://schemas.microsoft.com/office/powerpoint/2010/main">
    <mc:Choice Requires="p14">
      <p:transition spd="slow" p14:dur="2000" advTm="20431"/>
    </mc:Choice>
    <mc:Fallback xmlns="">
      <p:transition spd="slow" advTm="20431"/>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320906-5926-4D06-9831-A7C4F3DDFE58}"/>
              </a:ext>
            </a:extLst>
          </p:cNvPr>
          <p:cNvSpPr>
            <a:spLocks noGrp="1"/>
          </p:cNvSpPr>
          <p:nvPr>
            <p:ph type="title"/>
          </p:nvPr>
        </p:nvSpPr>
        <p:spPr>
          <a:xfrm>
            <a:off x="937182" y="468106"/>
            <a:ext cx="7315200" cy="1154097"/>
          </a:xfrm>
        </p:spPr>
        <p:txBody>
          <a:bodyPr>
            <a:normAutofit/>
          </a:bodyPr>
          <a:lstStyle/>
          <a:p>
            <a:r>
              <a:rPr lang="en-US" dirty="0"/>
              <a:t>Thanks for your attention!</a:t>
            </a:r>
          </a:p>
        </p:txBody>
      </p:sp>
      <p:sp>
        <p:nvSpPr>
          <p:cNvPr id="6" name="Content Placeholder 5">
            <a:extLst>
              <a:ext uri="{FF2B5EF4-FFF2-40B4-BE49-F238E27FC236}">
                <a16:creationId xmlns:a16="http://schemas.microsoft.com/office/drawing/2014/main" id="{692E18B9-BA16-417E-BC27-E6B84D915F32}"/>
              </a:ext>
            </a:extLst>
          </p:cNvPr>
          <p:cNvSpPr>
            <a:spLocks noGrp="1"/>
          </p:cNvSpPr>
          <p:nvPr>
            <p:ph idx="1"/>
          </p:nvPr>
        </p:nvSpPr>
        <p:spPr>
          <a:xfrm>
            <a:off x="1676400" y="5270759"/>
            <a:ext cx="6083430" cy="1154097"/>
          </a:xfrm>
        </p:spPr>
        <p:txBody>
          <a:bodyPr>
            <a:normAutofit fontScale="92500" lnSpcReduction="10000"/>
          </a:bodyPr>
          <a:lstStyle/>
          <a:p>
            <a:pPr marL="320040" lvl="1" indent="0">
              <a:buNone/>
            </a:pPr>
            <a:r>
              <a:rPr lang="en-US" sz="2400" dirty="0"/>
              <a:t>George Hoekstra</a:t>
            </a:r>
          </a:p>
          <a:p>
            <a:pPr marL="320040" lvl="1" indent="0">
              <a:buNone/>
            </a:pPr>
            <a:r>
              <a:rPr lang="en-US" sz="2400" dirty="0">
                <a:hlinkClick r:id="rId3"/>
              </a:rPr>
              <a:t>George.hoekstra@hoekstratrading.com</a:t>
            </a:r>
            <a:endParaRPr lang="en-US" sz="2400" dirty="0"/>
          </a:p>
          <a:p>
            <a:pPr marL="320040" lvl="1" indent="0">
              <a:buNone/>
            </a:pPr>
            <a:r>
              <a:rPr lang="en-US" sz="2400" dirty="0"/>
              <a:t>+1 630 330-8159</a:t>
            </a:r>
          </a:p>
          <a:p>
            <a:pPr lvl="1"/>
            <a:endParaRPr lang="en-US" dirty="0"/>
          </a:p>
          <a:p>
            <a:pPr marL="777240" lvl="1" indent="-457200">
              <a:buFont typeface="+mj-lt"/>
              <a:buAutoNum type="arabicPeriod"/>
            </a:pPr>
            <a:endParaRPr lang="en-US" dirty="0"/>
          </a:p>
          <a:p>
            <a:pPr marL="45720" indent="0">
              <a:buNone/>
            </a:pPr>
            <a:endParaRPr lang="en-US" sz="1800" dirty="0"/>
          </a:p>
          <a:p>
            <a:pPr marL="45720" indent="0">
              <a:buNone/>
            </a:pPr>
            <a:endParaRPr lang="en-US" sz="1800" dirty="0"/>
          </a:p>
          <a:p>
            <a:endParaRPr lang="en-US" sz="1800" dirty="0"/>
          </a:p>
          <a:p>
            <a:endParaRPr lang="en-US" sz="1800" dirty="0"/>
          </a:p>
        </p:txBody>
      </p:sp>
      <p:pic>
        <p:nvPicPr>
          <p:cNvPr id="4" name="Picture 3" descr="A sign on the side of a building&#10;&#10;Description automatically generated">
            <a:extLst>
              <a:ext uri="{FF2B5EF4-FFF2-40B4-BE49-F238E27FC236}">
                <a16:creationId xmlns:a16="http://schemas.microsoft.com/office/drawing/2014/main" id="{574FB671-3726-4636-9545-EFE279ABD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758053"/>
            <a:ext cx="4090432" cy="3429000"/>
          </a:xfrm>
          <a:prstGeom prst="rect">
            <a:avLst/>
          </a:prstGeom>
        </p:spPr>
      </p:pic>
    </p:spTree>
    <p:extLst>
      <p:ext uri="{BB962C8B-B14F-4D97-AF65-F5344CB8AC3E}">
        <p14:creationId xmlns:p14="http://schemas.microsoft.com/office/powerpoint/2010/main" val="3562932142"/>
      </p:ext>
    </p:extLst>
  </p:cSld>
  <p:clrMapOvr>
    <a:masterClrMapping/>
  </p:clrMapOvr>
  <mc:AlternateContent xmlns:mc="http://schemas.openxmlformats.org/markup-compatibility/2006" xmlns:p14="http://schemas.microsoft.com/office/powerpoint/2010/main">
    <mc:Choice Requires="p14">
      <p:transition spd="slow" p14:dur="2000" advTm="28748"/>
    </mc:Choice>
    <mc:Fallback xmlns="">
      <p:transition spd="slow" advTm="28748"/>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2019-EDB4-4212-B703-E3C8811475E7}"/>
              </a:ext>
            </a:extLst>
          </p:cNvPr>
          <p:cNvSpPr>
            <a:spLocks noGrp="1"/>
          </p:cNvSpPr>
          <p:nvPr>
            <p:ph type="title"/>
          </p:nvPr>
        </p:nvSpPr>
        <p:spPr/>
        <p:txBody>
          <a:bodyPr/>
          <a:lstStyle/>
          <a:p>
            <a:r>
              <a:rPr lang="en-US" dirty="0"/>
              <a:t>Backup slides</a:t>
            </a:r>
          </a:p>
        </p:txBody>
      </p:sp>
      <p:sp>
        <p:nvSpPr>
          <p:cNvPr id="4" name="Footer Placeholder 3">
            <a:extLst>
              <a:ext uri="{FF2B5EF4-FFF2-40B4-BE49-F238E27FC236}">
                <a16:creationId xmlns:a16="http://schemas.microsoft.com/office/drawing/2014/main" id="{96A8946E-28A1-40FE-9737-62353E848A5B}"/>
              </a:ext>
            </a:extLst>
          </p:cNvPr>
          <p:cNvSpPr>
            <a:spLocks noGrp="1"/>
          </p:cNvSpPr>
          <p:nvPr>
            <p:ph type="ftr" sz="quarter" idx="11"/>
          </p:nvPr>
        </p:nvSpPr>
        <p:spPr/>
        <p:txBody>
          <a:bodyPr/>
          <a:lstStyle/>
          <a:p>
            <a:r>
              <a:rPr lang="en-US"/>
              <a:t>copyright 2019 george.hoekstra@hoekstratrading.com</a:t>
            </a:r>
            <a:endParaRPr lang="en-US" dirty="0"/>
          </a:p>
        </p:txBody>
      </p:sp>
    </p:spTree>
    <p:extLst>
      <p:ext uri="{BB962C8B-B14F-4D97-AF65-F5344CB8AC3E}">
        <p14:creationId xmlns:p14="http://schemas.microsoft.com/office/powerpoint/2010/main" val="6830407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100000"/>
                <a:shade val="80000"/>
                <a:satMod val="100000"/>
                <a:lumMod val="100000"/>
              </a:schemeClr>
            </a:gs>
            <a:gs pos="65000">
              <a:schemeClr val="bg2">
                <a:tint val="100000"/>
                <a:shade val="95000"/>
                <a:satMod val="100000"/>
                <a:lumMod val="100000"/>
              </a:schemeClr>
            </a:gs>
            <a:gs pos="100000">
              <a:schemeClr val="bg2">
                <a:tint val="88000"/>
                <a:shade val="100000"/>
                <a:satMod val="400000"/>
                <a:lumMod val="100000"/>
              </a:schemeClr>
            </a:gs>
          </a:gsLst>
          <a:lin ang="5400000" scaled="0"/>
        </a:gradFill>
        <a:effectLst/>
      </p:bgPr>
    </p:bg>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4AC8CD6C-D7E7-44AE-A508-0595EAF389F3}"/>
              </a:ext>
            </a:extLst>
          </p:cNvPr>
          <p:cNvSpPr>
            <a:spLocks noGrp="1"/>
          </p:cNvSpPr>
          <p:nvPr>
            <p:ph type="title"/>
          </p:nvPr>
        </p:nvSpPr>
        <p:spPr>
          <a:xfrm>
            <a:off x="1035484" y="365760"/>
            <a:ext cx="7315200" cy="755793"/>
          </a:xfrm>
        </p:spPr>
        <p:txBody>
          <a:bodyPr vert="horz" lIns="91440" tIns="45720" rIns="91440" bIns="45720" rtlCol="0" anchor="b">
            <a:normAutofit/>
          </a:bodyPr>
          <a:lstStyle/>
          <a:p>
            <a:r>
              <a:rPr lang="en-US" dirty="0"/>
              <a:t>Mercaptans and thiophene</a:t>
            </a:r>
          </a:p>
        </p:txBody>
      </p:sp>
      <p:sp>
        <p:nvSpPr>
          <p:cNvPr id="2" name="Slide Number Placeholder 1">
            <a:extLst>
              <a:ext uri="{FF2B5EF4-FFF2-40B4-BE49-F238E27FC236}">
                <a16:creationId xmlns:a16="http://schemas.microsoft.com/office/drawing/2014/main" id="{2037B554-235E-42A4-8752-0959FE59CA3E}"/>
              </a:ext>
            </a:extLst>
          </p:cNvPr>
          <p:cNvSpPr>
            <a:spLocks noGrp="1"/>
          </p:cNvSpPr>
          <p:nvPr>
            <p:ph type="sldNum" sz="quarter" idx="12"/>
          </p:nvPr>
        </p:nvSpPr>
        <p:spPr/>
        <p:txBody>
          <a:bodyPr/>
          <a:lstStyle/>
          <a:p>
            <a:fld id="{5881A172-2591-45B3-9E35-7E31970F6217}" type="slidenum">
              <a:rPr lang="en-US" smtClean="0"/>
              <a:pPr/>
              <a:t>48</a:t>
            </a:fld>
            <a:endParaRPr lang="en-US" dirty="0"/>
          </a:p>
        </p:txBody>
      </p:sp>
      <p:pic>
        <p:nvPicPr>
          <p:cNvPr id="3" name="Picture 2">
            <a:extLst>
              <a:ext uri="{FF2B5EF4-FFF2-40B4-BE49-F238E27FC236}">
                <a16:creationId xmlns:a16="http://schemas.microsoft.com/office/drawing/2014/main" id="{D42689E1-76C6-4C42-B92B-8B5146BEE170}"/>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rot="12633973">
            <a:off x="612752" y="1984352"/>
            <a:ext cx="833438" cy="833438"/>
          </a:xfrm>
          <a:prstGeom prst="rect">
            <a:avLst/>
          </a:prstGeom>
        </p:spPr>
      </p:pic>
      <p:pic>
        <p:nvPicPr>
          <p:cNvPr id="9" name="Picture 8">
            <a:extLst>
              <a:ext uri="{FF2B5EF4-FFF2-40B4-BE49-F238E27FC236}">
                <a16:creationId xmlns:a16="http://schemas.microsoft.com/office/drawing/2014/main" id="{A5AA40AF-A2E4-4F8D-BDEE-C20124C2F699}"/>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8328" y="1462087"/>
            <a:ext cx="831872" cy="595313"/>
          </a:xfrm>
          <a:prstGeom prst="rect">
            <a:avLst/>
          </a:prstGeom>
        </p:spPr>
      </p:pic>
      <p:sp>
        <p:nvSpPr>
          <p:cNvPr id="10" name="Rectangle: Rounded Corners 9">
            <a:extLst>
              <a:ext uri="{FF2B5EF4-FFF2-40B4-BE49-F238E27FC236}">
                <a16:creationId xmlns:a16="http://schemas.microsoft.com/office/drawing/2014/main" id="{6395F841-14DD-471F-9818-4A60DB400326}"/>
              </a:ext>
            </a:extLst>
          </p:cNvPr>
          <p:cNvSpPr/>
          <p:nvPr/>
        </p:nvSpPr>
        <p:spPr>
          <a:xfrm>
            <a:off x="3441466" y="1865939"/>
            <a:ext cx="1463040" cy="3074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B04B40D-C1DE-46E7-8D08-DBCD36DBAF52}"/>
              </a:ext>
            </a:extLst>
          </p:cNvPr>
          <p:cNvSpPr txBox="1"/>
          <p:nvPr/>
        </p:nvSpPr>
        <p:spPr>
          <a:xfrm>
            <a:off x="1645920" y="1673423"/>
            <a:ext cx="1046695" cy="307777"/>
          </a:xfrm>
          <a:prstGeom prst="rect">
            <a:avLst/>
          </a:prstGeom>
          <a:noFill/>
        </p:spPr>
        <p:txBody>
          <a:bodyPr wrap="square" rtlCol="0">
            <a:spAutoFit/>
          </a:bodyPr>
          <a:lstStyle/>
          <a:p>
            <a:r>
              <a:rPr lang="en-US" sz="1400" dirty="0"/>
              <a:t>__ ppm</a:t>
            </a:r>
          </a:p>
        </p:txBody>
      </p:sp>
      <p:pic>
        <p:nvPicPr>
          <p:cNvPr id="11" name="Picture 10">
            <a:extLst>
              <a:ext uri="{FF2B5EF4-FFF2-40B4-BE49-F238E27FC236}">
                <a16:creationId xmlns:a16="http://schemas.microsoft.com/office/drawing/2014/main" id="{77638E0F-F005-4F9F-91FF-AD5EDC64C60B}"/>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rot="12633973">
            <a:off x="5337152" y="1969275"/>
            <a:ext cx="833438" cy="833438"/>
          </a:xfrm>
          <a:prstGeom prst="rect">
            <a:avLst/>
          </a:prstGeom>
        </p:spPr>
      </p:pic>
      <p:pic>
        <p:nvPicPr>
          <p:cNvPr id="17" name="Picture 16">
            <a:extLst>
              <a:ext uri="{FF2B5EF4-FFF2-40B4-BE49-F238E27FC236}">
                <a16:creationId xmlns:a16="http://schemas.microsoft.com/office/drawing/2014/main" id="{82D6198D-1FDC-44DF-BE5A-888D813B79B5}"/>
              </a:ext>
            </a:extLst>
          </p:cNvPr>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07062" y="1435236"/>
            <a:ext cx="741338" cy="595313"/>
          </a:xfrm>
          <a:prstGeom prst="rect">
            <a:avLst/>
          </a:prstGeom>
        </p:spPr>
      </p:pic>
      <p:sp>
        <p:nvSpPr>
          <p:cNvPr id="19" name="TextBox 18">
            <a:extLst>
              <a:ext uri="{FF2B5EF4-FFF2-40B4-BE49-F238E27FC236}">
                <a16:creationId xmlns:a16="http://schemas.microsoft.com/office/drawing/2014/main" id="{00ED060B-C5EB-4334-BD97-9404467824AC}"/>
              </a:ext>
            </a:extLst>
          </p:cNvPr>
          <p:cNvSpPr txBox="1"/>
          <p:nvPr/>
        </p:nvSpPr>
        <p:spPr>
          <a:xfrm>
            <a:off x="6217920" y="1676400"/>
            <a:ext cx="2188258" cy="307777"/>
          </a:xfrm>
          <a:prstGeom prst="rect">
            <a:avLst/>
          </a:prstGeom>
          <a:noFill/>
        </p:spPr>
        <p:txBody>
          <a:bodyPr wrap="square" rtlCol="0">
            <a:spAutoFit/>
          </a:bodyPr>
          <a:lstStyle/>
          <a:p>
            <a:r>
              <a:rPr lang="en-US" sz="1400" dirty="0"/>
              <a:t> __ ppm</a:t>
            </a:r>
          </a:p>
        </p:txBody>
      </p:sp>
      <p:sp>
        <p:nvSpPr>
          <p:cNvPr id="20" name="TextBox 19">
            <a:extLst>
              <a:ext uri="{FF2B5EF4-FFF2-40B4-BE49-F238E27FC236}">
                <a16:creationId xmlns:a16="http://schemas.microsoft.com/office/drawing/2014/main" id="{3C1E4D1E-CFCD-48EE-8158-A973322D65EC}"/>
              </a:ext>
            </a:extLst>
          </p:cNvPr>
          <p:cNvSpPr txBox="1"/>
          <p:nvPr/>
        </p:nvSpPr>
        <p:spPr>
          <a:xfrm>
            <a:off x="6217920" y="2286000"/>
            <a:ext cx="1042252" cy="307777"/>
          </a:xfrm>
          <a:prstGeom prst="rect">
            <a:avLst/>
          </a:prstGeom>
          <a:noFill/>
        </p:spPr>
        <p:txBody>
          <a:bodyPr wrap="square" rtlCol="0">
            <a:spAutoFit/>
          </a:bodyPr>
          <a:lstStyle/>
          <a:p>
            <a:r>
              <a:rPr lang="en-US" sz="1400" dirty="0"/>
              <a:t>__ ppm</a:t>
            </a:r>
          </a:p>
        </p:txBody>
      </p:sp>
      <p:sp>
        <p:nvSpPr>
          <p:cNvPr id="21" name="TextBox 20">
            <a:extLst>
              <a:ext uri="{FF2B5EF4-FFF2-40B4-BE49-F238E27FC236}">
                <a16:creationId xmlns:a16="http://schemas.microsoft.com/office/drawing/2014/main" id="{EC3D484D-4D1C-4A75-8C83-773CEA7B1594}"/>
              </a:ext>
            </a:extLst>
          </p:cNvPr>
          <p:cNvSpPr txBox="1"/>
          <p:nvPr/>
        </p:nvSpPr>
        <p:spPr>
          <a:xfrm>
            <a:off x="1645920" y="2359223"/>
            <a:ext cx="1046691" cy="307777"/>
          </a:xfrm>
          <a:prstGeom prst="rect">
            <a:avLst/>
          </a:prstGeom>
          <a:noFill/>
        </p:spPr>
        <p:txBody>
          <a:bodyPr wrap="square" rtlCol="0">
            <a:spAutoFit/>
          </a:bodyPr>
          <a:lstStyle/>
          <a:p>
            <a:r>
              <a:rPr lang="en-US" sz="1400" dirty="0"/>
              <a:t>__ ppm</a:t>
            </a:r>
          </a:p>
        </p:txBody>
      </p:sp>
      <p:cxnSp>
        <p:nvCxnSpPr>
          <p:cNvPr id="23" name="Straight Connector 22">
            <a:extLst>
              <a:ext uri="{FF2B5EF4-FFF2-40B4-BE49-F238E27FC236}">
                <a16:creationId xmlns:a16="http://schemas.microsoft.com/office/drawing/2014/main" id="{0857CB78-B7D2-4128-913F-C6CCD2C4F26F}"/>
              </a:ext>
            </a:extLst>
          </p:cNvPr>
          <p:cNvCxnSpPr>
            <a:cxnSpLocks/>
          </p:cNvCxnSpPr>
          <p:nvPr/>
        </p:nvCxnSpPr>
        <p:spPr>
          <a:xfrm flipV="1">
            <a:off x="4186567" y="1453596"/>
            <a:ext cx="0" cy="4387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9EB25DF-E494-4B48-9E51-A64AFE38781C}"/>
              </a:ext>
            </a:extLst>
          </p:cNvPr>
          <p:cNvCxnSpPr>
            <a:cxnSpLocks/>
          </p:cNvCxnSpPr>
          <p:nvPr/>
        </p:nvCxnSpPr>
        <p:spPr>
          <a:xfrm>
            <a:off x="4186567" y="1435236"/>
            <a:ext cx="128016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B96839-BEF8-479A-AA70-D34E6CAE0C5B}"/>
              </a:ext>
            </a:extLst>
          </p:cNvPr>
          <p:cNvCxnSpPr/>
          <p:nvPr/>
        </p:nvCxnSpPr>
        <p:spPr>
          <a:xfrm flipV="1">
            <a:off x="4151921" y="4948005"/>
            <a:ext cx="0" cy="5517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E12D46-DBAA-4DBB-9455-BDF7EA9FF730}"/>
              </a:ext>
            </a:extLst>
          </p:cNvPr>
          <p:cNvCxnSpPr>
            <a:cxnSpLocks/>
          </p:cNvCxnSpPr>
          <p:nvPr/>
        </p:nvCxnSpPr>
        <p:spPr>
          <a:xfrm>
            <a:off x="4151921" y="5499715"/>
            <a:ext cx="128016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C892FD8-A00A-471D-B5C7-0845586F43D9}"/>
              </a:ext>
            </a:extLst>
          </p:cNvPr>
          <p:cNvCxnSpPr>
            <a:cxnSpLocks/>
          </p:cNvCxnSpPr>
          <p:nvPr/>
        </p:nvCxnSpPr>
        <p:spPr>
          <a:xfrm>
            <a:off x="2428345" y="3267399"/>
            <a:ext cx="100584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88786763-F95E-4D84-AAF6-DF7CBD1B6E2D}"/>
              </a:ext>
            </a:extLst>
          </p:cNvPr>
          <p:cNvSpPr txBox="1"/>
          <p:nvPr/>
        </p:nvSpPr>
        <p:spPr>
          <a:xfrm>
            <a:off x="2098179" y="2892700"/>
            <a:ext cx="1711821" cy="369332"/>
          </a:xfrm>
          <a:prstGeom prst="rect">
            <a:avLst/>
          </a:prstGeom>
          <a:noFill/>
        </p:spPr>
        <p:txBody>
          <a:bodyPr wrap="square" rtlCol="0">
            <a:spAutoFit/>
          </a:bodyPr>
          <a:lstStyle/>
          <a:p>
            <a:r>
              <a:rPr lang="en-US" dirty="0"/>
              <a:t>700 ppm S</a:t>
            </a:r>
          </a:p>
        </p:txBody>
      </p:sp>
      <p:pic>
        <p:nvPicPr>
          <p:cNvPr id="30" name="Picture 29">
            <a:extLst>
              <a:ext uri="{FF2B5EF4-FFF2-40B4-BE49-F238E27FC236}">
                <a16:creationId xmlns:a16="http://schemas.microsoft.com/office/drawing/2014/main" id="{15C1A2BE-2382-4764-AB29-58E3D4402D16}"/>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rot="12633973">
            <a:off x="5413352" y="4531285"/>
            <a:ext cx="833438" cy="833438"/>
          </a:xfrm>
          <a:prstGeom prst="rect">
            <a:avLst/>
          </a:prstGeom>
        </p:spPr>
      </p:pic>
      <p:sp>
        <p:nvSpPr>
          <p:cNvPr id="31" name="TextBox 30">
            <a:extLst>
              <a:ext uri="{FF2B5EF4-FFF2-40B4-BE49-F238E27FC236}">
                <a16:creationId xmlns:a16="http://schemas.microsoft.com/office/drawing/2014/main" id="{4022A415-4A99-4938-B6A0-74F57BA8EC4A}"/>
              </a:ext>
            </a:extLst>
          </p:cNvPr>
          <p:cNvSpPr txBox="1"/>
          <p:nvPr/>
        </p:nvSpPr>
        <p:spPr>
          <a:xfrm>
            <a:off x="6217920" y="4953000"/>
            <a:ext cx="962074" cy="307777"/>
          </a:xfrm>
          <a:prstGeom prst="rect">
            <a:avLst/>
          </a:prstGeom>
          <a:noFill/>
        </p:spPr>
        <p:txBody>
          <a:bodyPr wrap="square" rtlCol="0">
            <a:spAutoFit/>
          </a:bodyPr>
          <a:lstStyle/>
          <a:p>
            <a:r>
              <a:rPr lang="en-US" sz="1400" dirty="0"/>
              <a:t>__ ppm</a:t>
            </a:r>
          </a:p>
        </p:txBody>
      </p:sp>
    </p:spTree>
    <p:extLst>
      <p:ext uri="{BB962C8B-B14F-4D97-AF65-F5344CB8AC3E}">
        <p14:creationId xmlns:p14="http://schemas.microsoft.com/office/powerpoint/2010/main" val="169600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100000"/>
                <a:shade val="80000"/>
                <a:satMod val="100000"/>
                <a:lumMod val="100000"/>
              </a:schemeClr>
            </a:gs>
            <a:gs pos="65000">
              <a:schemeClr val="bg2">
                <a:tint val="100000"/>
                <a:shade val="95000"/>
                <a:satMod val="100000"/>
                <a:lumMod val="100000"/>
              </a:schemeClr>
            </a:gs>
            <a:gs pos="100000">
              <a:schemeClr val="bg2">
                <a:tint val="88000"/>
                <a:shade val="100000"/>
                <a:satMod val="400000"/>
                <a:lumMod val="100000"/>
              </a:schemeClr>
            </a:gs>
          </a:gsLst>
          <a:lin ang="5400000" scaled="0"/>
        </a:gradFill>
        <a:effectLst/>
      </p:bgPr>
    </p:bg>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4AC8CD6C-D7E7-44AE-A508-0595EAF389F3}"/>
              </a:ext>
            </a:extLst>
          </p:cNvPr>
          <p:cNvSpPr>
            <a:spLocks noGrp="1"/>
          </p:cNvSpPr>
          <p:nvPr>
            <p:ph type="title"/>
          </p:nvPr>
        </p:nvSpPr>
        <p:spPr>
          <a:xfrm>
            <a:off x="1009286" y="365760"/>
            <a:ext cx="7315200" cy="755793"/>
          </a:xfrm>
        </p:spPr>
        <p:txBody>
          <a:bodyPr>
            <a:normAutofit/>
          </a:bodyPr>
          <a:lstStyle/>
          <a:p>
            <a:pPr algn="ctr"/>
            <a:r>
              <a:rPr lang="en-US" dirty="0"/>
              <a:t>Alkylthiophenes</a:t>
            </a:r>
            <a:endParaRPr lang="en-US" sz="2000" dirty="0">
              <a:solidFill>
                <a:schemeClr val="tx1"/>
              </a:solidFill>
            </a:endParaRPr>
          </a:p>
        </p:txBody>
      </p:sp>
      <p:sp>
        <p:nvSpPr>
          <p:cNvPr id="2" name="Slide Number Placeholder 1">
            <a:extLst>
              <a:ext uri="{FF2B5EF4-FFF2-40B4-BE49-F238E27FC236}">
                <a16:creationId xmlns:a16="http://schemas.microsoft.com/office/drawing/2014/main" id="{2037B554-235E-42A4-8752-0959FE59CA3E}"/>
              </a:ext>
            </a:extLst>
          </p:cNvPr>
          <p:cNvSpPr>
            <a:spLocks noGrp="1"/>
          </p:cNvSpPr>
          <p:nvPr>
            <p:ph type="sldNum" sz="quarter" idx="12"/>
          </p:nvPr>
        </p:nvSpPr>
        <p:spPr/>
        <p:txBody>
          <a:bodyPr/>
          <a:lstStyle/>
          <a:p>
            <a:fld id="{5881A172-2591-45B3-9E35-7E31970F6217}" type="slidenum">
              <a:rPr lang="en-US" smtClean="0"/>
              <a:pPr/>
              <a:t>49</a:t>
            </a:fld>
            <a:endParaRPr lang="en-US" dirty="0"/>
          </a:p>
        </p:txBody>
      </p:sp>
      <p:sp>
        <p:nvSpPr>
          <p:cNvPr id="10" name="Rectangle: Rounded Corners 9">
            <a:extLst>
              <a:ext uri="{FF2B5EF4-FFF2-40B4-BE49-F238E27FC236}">
                <a16:creationId xmlns:a16="http://schemas.microsoft.com/office/drawing/2014/main" id="{6395F841-14DD-471F-9818-4A60DB400326}"/>
              </a:ext>
            </a:extLst>
          </p:cNvPr>
          <p:cNvSpPr/>
          <p:nvPr/>
        </p:nvSpPr>
        <p:spPr>
          <a:xfrm>
            <a:off x="3441466" y="1865939"/>
            <a:ext cx="1463040" cy="3074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11767CD-D143-43C9-B573-0170D6E352BC}"/>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rot="14962267">
            <a:off x="5142465" y="4100240"/>
            <a:ext cx="833438" cy="833438"/>
          </a:xfrm>
          <a:prstGeom prst="rect">
            <a:avLst/>
          </a:prstGeom>
        </p:spPr>
      </p:pic>
      <p:cxnSp>
        <p:nvCxnSpPr>
          <p:cNvPr id="23" name="Straight Connector 22">
            <a:extLst>
              <a:ext uri="{FF2B5EF4-FFF2-40B4-BE49-F238E27FC236}">
                <a16:creationId xmlns:a16="http://schemas.microsoft.com/office/drawing/2014/main" id="{0857CB78-B7D2-4128-913F-C6CCD2C4F26F}"/>
              </a:ext>
            </a:extLst>
          </p:cNvPr>
          <p:cNvCxnSpPr>
            <a:cxnSpLocks/>
          </p:cNvCxnSpPr>
          <p:nvPr/>
        </p:nvCxnSpPr>
        <p:spPr>
          <a:xfrm flipV="1">
            <a:off x="4186567" y="1453596"/>
            <a:ext cx="0" cy="4387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9EB25DF-E494-4B48-9E51-A64AFE38781C}"/>
              </a:ext>
            </a:extLst>
          </p:cNvPr>
          <p:cNvCxnSpPr>
            <a:cxnSpLocks/>
          </p:cNvCxnSpPr>
          <p:nvPr/>
        </p:nvCxnSpPr>
        <p:spPr>
          <a:xfrm>
            <a:off x="4186567" y="1435236"/>
            <a:ext cx="128016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B96839-BEF8-479A-AA70-D34E6CAE0C5B}"/>
              </a:ext>
            </a:extLst>
          </p:cNvPr>
          <p:cNvCxnSpPr>
            <a:cxnSpLocks/>
          </p:cNvCxnSpPr>
          <p:nvPr/>
        </p:nvCxnSpPr>
        <p:spPr>
          <a:xfrm flipV="1">
            <a:off x="4151921" y="4948005"/>
            <a:ext cx="0" cy="41460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E12D46-DBAA-4DBB-9455-BDF7EA9FF730}"/>
              </a:ext>
            </a:extLst>
          </p:cNvPr>
          <p:cNvCxnSpPr>
            <a:cxnSpLocks/>
          </p:cNvCxnSpPr>
          <p:nvPr/>
        </p:nvCxnSpPr>
        <p:spPr>
          <a:xfrm>
            <a:off x="4133911" y="5362608"/>
            <a:ext cx="991931"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C892FD8-A00A-471D-B5C7-0845586F43D9}"/>
              </a:ext>
            </a:extLst>
          </p:cNvPr>
          <p:cNvCxnSpPr>
            <a:cxnSpLocks/>
          </p:cNvCxnSpPr>
          <p:nvPr/>
        </p:nvCxnSpPr>
        <p:spPr>
          <a:xfrm>
            <a:off x="2428345" y="3267399"/>
            <a:ext cx="100584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56" name="Picture 55" descr="A picture containing game&#10;&#10;Description automatically generated">
            <a:extLst>
              <a:ext uri="{FF2B5EF4-FFF2-40B4-BE49-F238E27FC236}">
                <a16:creationId xmlns:a16="http://schemas.microsoft.com/office/drawing/2014/main" id="{E9EF12F8-F5B4-4640-90A9-C88031C51DAD}"/>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rot="10368797">
            <a:off x="5340895" y="3403055"/>
            <a:ext cx="857250" cy="857250"/>
          </a:xfrm>
          <a:prstGeom prst="rect">
            <a:avLst/>
          </a:prstGeom>
        </p:spPr>
      </p:pic>
      <p:pic>
        <p:nvPicPr>
          <p:cNvPr id="4" name="Picture 3">
            <a:extLst>
              <a:ext uri="{FF2B5EF4-FFF2-40B4-BE49-F238E27FC236}">
                <a16:creationId xmlns:a16="http://schemas.microsoft.com/office/drawing/2014/main" id="{EED73C20-4FE1-415C-A3A3-E442DB2BA94A}"/>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rot="15078733">
            <a:off x="596046" y="2882046"/>
            <a:ext cx="833438" cy="833438"/>
          </a:xfrm>
          <a:prstGeom prst="rect">
            <a:avLst/>
          </a:prstGeom>
        </p:spPr>
      </p:pic>
      <p:pic>
        <p:nvPicPr>
          <p:cNvPr id="26" name="Picture 25" descr="A picture containing game&#10;&#10;Description automatically generated">
            <a:extLst>
              <a:ext uri="{FF2B5EF4-FFF2-40B4-BE49-F238E27FC236}">
                <a16:creationId xmlns:a16="http://schemas.microsoft.com/office/drawing/2014/main" id="{BA04C7F9-BADB-4FC5-9228-AFE7E45E83FB}"/>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100000" contrast="74000"/>
                    </a14:imgEffect>
                  </a14:imgLayer>
                </a14:imgProps>
              </a:ext>
              <a:ext uri="{28A0092B-C50C-407E-A947-70E740481C1C}">
                <a14:useLocalDpi xmlns:a14="http://schemas.microsoft.com/office/drawing/2010/main" val="0"/>
              </a:ext>
            </a:extLst>
          </a:blip>
          <a:stretch>
            <a:fillRect/>
          </a:stretch>
        </p:blipFill>
        <p:spPr>
          <a:xfrm rot="10508686">
            <a:off x="796741" y="2135742"/>
            <a:ext cx="857250" cy="857250"/>
          </a:xfrm>
          <a:prstGeom prst="rect">
            <a:avLst/>
          </a:prstGeom>
        </p:spPr>
      </p:pic>
      <p:pic>
        <p:nvPicPr>
          <p:cNvPr id="47" name="Picture 46" descr="A picture containing game&#10;&#10;Description automatically generated">
            <a:extLst>
              <a:ext uri="{FF2B5EF4-FFF2-40B4-BE49-F238E27FC236}">
                <a16:creationId xmlns:a16="http://schemas.microsoft.com/office/drawing/2014/main" id="{61DFDE7A-B6A0-4623-83D5-B92CCBC108E0}"/>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rot="10125201">
            <a:off x="5391985" y="1419295"/>
            <a:ext cx="857250" cy="857250"/>
          </a:xfrm>
          <a:prstGeom prst="rect">
            <a:avLst/>
          </a:prstGeom>
        </p:spPr>
      </p:pic>
      <p:pic>
        <p:nvPicPr>
          <p:cNvPr id="49" name="Picture 48">
            <a:extLst>
              <a:ext uri="{FF2B5EF4-FFF2-40B4-BE49-F238E27FC236}">
                <a16:creationId xmlns:a16="http://schemas.microsoft.com/office/drawing/2014/main" id="{81B86532-52E6-45E7-BE2D-805AC0DF4736}"/>
              </a:ext>
            </a:extLst>
          </p:cNvPr>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rot="21017373">
            <a:off x="5273694" y="5502294"/>
            <a:ext cx="904875" cy="904875"/>
          </a:xfrm>
          <a:prstGeom prst="rect">
            <a:avLst/>
          </a:prstGeom>
        </p:spPr>
      </p:pic>
      <p:pic>
        <p:nvPicPr>
          <p:cNvPr id="50" name="Picture 49">
            <a:extLst>
              <a:ext uri="{FF2B5EF4-FFF2-40B4-BE49-F238E27FC236}">
                <a16:creationId xmlns:a16="http://schemas.microsoft.com/office/drawing/2014/main" id="{2C14E280-1008-4E67-A0F5-EF6490306362}"/>
              </a:ext>
            </a:extLst>
          </p:cNvPr>
          <p:cNvPicPr>
            <a:picLocks noChangeAspect="1"/>
          </p:cNvPicPr>
          <p:nvPr/>
        </p:nvPicPr>
        <p:blipFill>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rot="21351573">
            <a:off x="791001" y="3633361"/>
            <a:ext cx="833438" cy="833438"/>
          </a:xfrm>
          <a:prstGeom prst="rect">
            <a:avLst/>
          </a:prstGeom>
        </p:spPr>
      </p:pic>
      <p:sp>
        <p:nvSpPr>
          <p:cNvPr id="55" name="TextBox 54">
            <a:extLst>
              <a:ext uri="{FF2B5EF4-FFF2-40B4-BE49-F238E27FC236}">
                <a16:creationId xmlns:a16="http://schemas.microsoft.com/office/drawing/2014/main" id="{4ECE4074-56F7-414F-8EBE-93016BCE918C}"/>
              </a:ext>
            </a:extLst>
          </p:cNvPr>
          <p:cNvSpPr txBox="1"/>
          <p:nvPr/>
        </p:nvSpPr>
        <p:spPr>
          <a:xfrm>
            <a:off x="6217920" y="1825823"/>
            <a:ext cx="954787" cy="307777"/>
          </a:xfrm>
          <a:prstGeom prst="rect">
            <a:avLst/>
          </a:prstGeom>
          <a:noFill/>
        </p:spPr>
        <p:txBody>
          <a:bodyPr wrap="square" rtlCol="0">
            <a:spAutoFit/>
          </a:bodyPr>
          <a:lstStyle/>
          <a:p>
            <a:r>
              <a:rPr lang="en-US" sz="1400" dirty="0"/>
              <a:t>__</a:t>
            </a:r>
            <a:r>
              <a:rPr lang="en-US" sz="1400" dirty="0">
                <a:solidFill>
                  <a:srgbClr val="FF8600"/>
                </a:solidFill>
              </a:rPr>
              <a:t> </a:t>
            </a:r>
            <a:r>
              <a:rPr lang="en-US" sz="1400" dirty="0"/>
              <a:t>ppm</a:t>
            </a:r>
          </a:p>
        </p:txBody>
      </p:sp>
      <p:pic>
        <p:nvPicPr>
          <p:cNvPr id="57" name="Picture 56">
            <a:extLst>
              <a:ext uri="{FF2B5EF4-FFF2-40B4-BE49-F238E27FC236}">
                <a16:creationId xmlns:a16="http://schemas.microsoft.com/office/drawing/2014/main" id="{2FDE259B-DF8D-4DA1-B91C-C20A99A7ABCF}"/>
              </a:ext>
            </a:extLst>
          </p:cNvPr>
          <p:cNvPicPr>
            <a:picLocks noChangeAspect="1"/>
          </p:cNvPicPr>
          <p:nvPr/>
        </p:nvPicPr>
        <p:blipFill>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rot="21351573">
            <a:off x="5309761" y="4816431"/>
            <a:ext cx="833438" cy="833438"/>
          </a:xfrm>
          <a:prstGeom prst="rect">
            <a:avLst/>
          </a:prstGeom>
        </p:spPr>
      </p:pic>
      <p:pic>
        <p:nvPicPr>
          <p:cNvPr id="60" name="Picture 59">
            <a:extLst>
              <a:ext uri="{FF2B5EF4-FFF2-40B4-BE49-F238E27FC236}">
                <a16:creationId xmlns:a16="http://schemas.microsoft.com/office/drawing/2014/main" id="{7A66EF69-8CF0-4B55-9A19-891575934C86}"/>
              </a:ext>
            </a:extLst>
          </p:cNvPr>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rot="21017373">
            <a:off x="755631" y="4413231"/>
            <a:ext cx="904875" cy="904875"/>
          </a:xfrm>
          <a:prstGeom prst="rect">
            <a:avLst/>
          </a:prstGeom>
        </p:spPr>
      </p:pic>
      <p:sp>
        <p:nvSpPr>
          <p:cNvPr id="65" name="TextBox 64">
            <a:extLst>
              <a:ext uri="{FF2B5EF4-FFF2-40B4-BE49-F238E27FC236}">
                <a16:creationId xmlns:a16="http://schemas.microsoft.com/office/drawing/2014/main" id="{28003183-CA24-462F-98C9-CD2F49F0BE2B}"/>
              </a:ext>
            </a:extLst>
          </p:cNvPr>
          <p:cNvSpPr txBox="1"/>
          <p:nvPr/>
        </p:nvSpPr>
        <p:spPr>
          <a:xfrm>
            <a:off x="1645920" y="3352800"/>
            <a:ext cx="954787" cy="307777"/>
          </a:xfrm>
          <a:prstGeom prst="rect">
            <a:avLst/>
          </a:prstGeom>
          <a:noFill/>
        </p:spPr>
        <p:txBody>
          <a:bodyPr wrap="square" rtlCol="0">
            <a:spAutoFit/>
          </a:bodyPr>
          <a:lstStyle/>
          <a:p>
            <a:r>
              <a:rPr lang="en-US" sz="1400" dirty="0"/>
              <a:t>__ ppm</a:t>
            </a:r>
          </a:p>
        </p:txBody>
      </p:sp>
      <p:sp>
        <p:nvSpPr>
          <p:cNvPr id="69" name="TextBox 68">
            <a:extLst>
              <a:ext uri="{FF2B5EF4-FFF2-40B4-BE49-F238E27FC236}">
                <a16:creationId xmlns:a16="http://schemas.microsoft.com/office/drawing/2014/main" id="{236DAD36-C735-479C-8C60-D774331567B9}"/>
              </a:ext>
            </a:extLst>
          </p:cNvPr>
          <p:cNvSpPr txBox="1"/>
          <p:nvPr/>
        </p:nvSpPr>
        <p:spPr>
          <a:xfrm>
            <a:off x="1645920" y="2514600"/>
            <a:ext cx="954787" cy="307777"/>
          </a:xfrm>
          <a:prstGeom prst="rect">
            <a:avLst/>
          </a:prstGeom>
          <a:noFill/>
        </p:spPr>
        <p:txBody>
          <a:bodyPr wrap="square" rtlCol="0">
            <a:spAutoFit/>
          </a:bodyPr>
          <a:lstStyle/>
          <a:p>
            <a:r>
              <a:rPr lang="en-US" sz="1400" dirty="0"/>
              <a:t>__ ppm</a:t>
            </a:r>
          </a:p>
        </p:txBody>
      </p:sp>
      <p:sp>
        <p:nvSpPr>
          <p:cNvPr id="70" name="TextBox 69">
            <a:extLst>
              <a:ext uri="{FF2B5EF4-FFF2-40B4-BE49-F238E27FC236}">
                <a16:creationId xmlns:a16="http://schemas.microsoft.com/office/drawing/2014/main" id="{F944753E-A24A-4D02-A026-105C79BD67EB}"/>
              </a:ext>
            </a:extLst>
          </p:cNvPr>
          <p:cNvSpPr txBox="1"/>
          <p:nvPr/>
        </p:nvSpPr>
        <p:spPr>
          <a:xfrm>
            <a:off x="1645920" y="4038600"/>
            <a:ext cx="954787" cy="307777"/>
          </a:xfrm>
          <a:prstGeom prst="rect">
            <a:avLst/>
          </a:prstGeom>
          <a:noFill/>
        </p:spPr>
        <p:txBody>
          <a:bodyPr wrap="square" rtlCol="0">
            <a:spAutoFit/>
          </a:bodyPr>
          <a:lstStyle/>
          <a:p>
            <a:r>
              <a:rPr lang="en-US" sz="1400" dirty="0"/>
              <a:t>__ ppm</a:t>
            </a:r>
          </a:p>
        </p:txBody>
      </p:sp>
      <p:sp>
        <p:nvSpPr>
          <p:cNvPr id="71" name="TextBox 70">
            <a:extLst>
              <a:ext uri="{FF2B5EF4-FFF2-40B4-BE49-F238E27FC236}">
                <a16:creationId xmlns:a16="http://schemas.microsoft.com/office/drawing/2014/main" id="{B2735511-4485-4961-9B00-0970705A027C}"/>
              </a:ext>
            </a:extLst>
          </p:cNvPr>
          <p:cNvSpPr txBox="1"/>
          <p:nvPr/>
        </p:nvSpPr>
        <p:spPr>
          <a:xfrm>
            <a:off x="1645920" y="4800600"/>
            <a:ext cx="954787" cy="307777"/>
          </a:xfrm>
          <a:prstGeom prst="rect">
            <a:avLst/>
          </a:prstGeom>
          <a:noFill/>
        </p:spPr>
        <p:txBody>
          <a:bodyPr wrap="square" rtlCol="0">
            <a:spAutoFit/>
          </a:bodyPr>
          <a:lstStyle/>
          <a:p>
            <a:r>
              <a:rPr lang="en-US" sz="1400" dirty="0"/>
              <a:t>__ ppm</a:t>
            </a:r>
          </a:p>
        </p:txBody>
      </p:sp>
      <p:sp>
        <p:nvSpPr>
          <p:cNvPr id="73" name="TextBox 72">
            <a:extLst>
              <a:ext uri="{FF2B5EF4-FFF2-40B4-BE49-F238E27FC236}">
                <a16:creationId xmlns:a16="http://schemas.microsoft.com/office/drawing/2014/main" id="{29F10EAF-DE97-4C48-A0C4-6314BF394582}"/>
              </a:ext>
            </a:extLst>
          </p:cNvPr>
          <p:cNvSpPr txBox="1"/>
          <p:nvPr/>
        </p:nvSpPr>
        <p:spPr>
          <a:xfrm>
            <a:off x="6217920" y="4495800"/>
            <a:ext cx="954787" cy="307777"/>
          </a:xfrm>
          <a:prstGeom prst="rect">
            <a:avLst/>
          </a:prstGeom>
          <a:noFill/>
        </p:spPr>
        <p:txBody>
          <a:bodyPr wrap="square" rtlCol="0">
            <a:spAutoFit/>
          </a:bodyPr>
          <a:lstStyle/>
          <a:p>
            <a:r>
              <a:rPr lang="en-US" sz="1400" dirty="0"/>
              <a:t>__ ppm</a:t>
            </a:r>
          </a:p>
        </p:txBody>
      </p:sp>
      <p:sp>
        <p:nvSpPr>
          <p:cNvPr id="74" name="TextBox 73">
            <a:extLst>
              <a:ext uri="{FF2B5EF4-FFF2-40B4-BE49-F238E27FC236}">
                <a16:creationId xmlns:a16="http://schemas.microsoft.com/office/drawing/2014/main" id="{60E5252F-E902-4150-9994-3E12B5B1FF8C}"/>
              </a:ext>
            </a:extLst>
          </p:cNvPr>
          <p:cNvSpPr txBox="1"/>
          <p:nvPr/>
        </p:nvSpPr>
        <p:spPr>
          <a:xfrm>
            <a:off x="6217920" y="3807023"/>
            <a:ext cx="954787" cy="307777"/>
          </a:xfrm>
          <a:prstGeom prst="rect">
            <a:avLst/>
          </a:prstGeom>
          <a:noFill/>
        </p:spPr>
        <p:txBody>
          <a:bodyPr wrap="square" rtlCol="0">
            <a:spAutoFit/>
          </a:bodyPr>
          <a:lstStyle/>
          <a:p>
            <a:r>
              <a:rPr lang="en-US" sz="1400" dirty="0"/>
              <a:t>__ ppm</a:t>
            </a:r>
          </a:p>
        </p:txBody>
      </p:sp>
      <p:sp>
        <p:nvSpPr>
          <p:cNvPr id="75" name="TextBox 74">
            <a:extLst>
              <a:ext uri="{FF2B5EF4-FFF2-40B4-BE49-F238E27FC236}">
                <a16:creationId xmlns:a16="http://schemas.microsoft.com/office/drawing/2014/main" id="{ECB0F173-D8D3-4EC0-9950-8AF19CD17D86}"/>
              </a:ext>
            </a:extLst>
          </p:cNvPr>
          <p:cNvSpPr txBox="1"/>
          <p:nvPr/>
        </p:nvSpPr>
        <p:spPr>
          <a:xfrm>
            <a:off x="6217920" y="5181600"/>
            <a:ext cx="954787" cy="307777"/>
          </a:xfrm>
          <a:prstGeom prst="rect">
            <a:avLst/>
          </a:prstGeom>
          <a:noFill/>
        </p:spPr>
        <p:txBody>
          <a:bodyPr wrap="square" rtlCol="0">
            <a:spAutoFit/>
          </a:bodyPr>
          <a:lstStyle/>
          <a:p>
            <a:r>
              <a:rPr lang="en-US" sz="1400" dirty="0"/>
              <a:t>__ ppm</a:t>
            </a:r>
          </a:p>
        </p:txBody>
      </p:sp>
      <p:sp>
        <p:nvSpPr>
          <p:cNvPr id="76" name="TextBox 75">
            <a:extLst>
              <a:ext uri="{FF2B5EF4-FFF2-40B4-BE49-F238E27FC236}">
                <a16:creationId xmlns:a16="http://schemas.microsoft.com/office/drawing/2014/main" id="{B7AAB823-D0F8-49C8-A497-9DF06FD477E2}"/>
              </a:ext>
            </a:extLst>
          </p:cNvPr>
          <p:cNvSpPr txBox="1"/>
          <p:nvPr/>
        </p:nvSpPr>
        <p:spPr>
          <a:xfrm>
            <a:off x="6217920" y="5866557"/>
            <a:ext cx="954787" cy="307777"/>
          </a:xfrm>
          <a:prstGeom prst="rect">
            <a:avLst/>
          </a:prstGeom>
          <a:noFill/>
        </p:spPr>
        <p:txBody>
          <a:bodyPr wrap="square" rtlCol="0">
            <a:spAutoFit/>
          </a:bodyPr>
          <a:lstStyle/>
          <a:p>
            <a:r>
              <a:rPr lang="en-US" sz="1400" dirty="0"/>
              <a:t>__ ppm</a:t>
            </a:r>
          </a:p>
        </p:txBody>
      </p:sp>
      <p:sp>
        <p:nvSpPr>
          <p:cNvPr id="77" name="TextBox 76">
            <a:extLst>
              <a:ext uri="{FF2B5EF4-FFF2-40B4-BE49-F238E27FC236}">
                <a16:creationId xmlns:a16="http://schemas.microsoft.com/office/drawing/2014/main" id="{1CCA1B5A-3802-4EE5-8F25-678D77FA2CFE}"/>
              </a:ext>
            </a:extLst>
          </p:cNvPr>
          <p:cNvSpPr txBox="1"/>
          <p:nvPr/>
        </p:nvSpPr>
        <p:spPr>
          <a:xfrm>
            <a:off x="2041250" y="2892700"/>
            <a:ext cx="1711821" cy="369332"/>
          </a:xfrm>
          <a:prstGeom prst="rect">
            <a:avLst/>
          </a:prstGeom>
          <a:noFill/>
        </p:spPr>
        <p:txBody>
          <a:bodyPr wrap="square" rtlCol="0">
            <a:spAutoFit/>
          </a:bodyPr>
          <a:lstStyle/>
          <a:p>
            <a:r>
              <a:rPr lang="en-US" dirty="0"/>
              <a:t>700 ppm S</a:t>
            </a:r>
          </a:p>
        </p:txBody>
      </p:sp>
    </p:spTree>
    <p:extLst>
      <p:ext uri="{BB962C8B-B14F-4D97-AF65-F5344CB8AC3E}">
        <p14:creationId xmlns:p14="http://schemas.microsoft.com/office/powerpoint/2010/main" val="2674707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1832237"/>
          </a:xfrm>
        </p:spPr>
        <p:txBody>
          <a:bodyPr>
            <a:normAutofit/>
          </a:bodyPr>
          <a:lstStyle/>
          <a:p>
            <a:r>
              <a:rPr lang="en-US" sz="3600" dirty="0"/>
              <a:t>Market</a:t>
            </a:r>
            <a:br>
              <a:rPr lang="en-US" sz="3600" dirty="0"/>
            </a:br>
            <a:r>
              <a:rPr lang="en-US" sz="3600" dirty="0"/>
              <a:t>analysis</a:t>
            </a:r>
          </a:p>
        </p:txBody>
      </p:sp>
      <p:sp>
        <p:nvSpPr>
          <p:cNvPr id="3" name="Slide Number Placeholder 2"/>
          <p:cNvSpPr>
            <a:spLocks noGrp="1"/>
          </p:cNvSpPr>
          <p:nvPr>
            <p:ph type="sldNum" sz="quarter" idx="12"/>
          </p:nvPr>
        </p:nvSpPr>
        <p:spPr/>
        <p:txBody>
          <a:bodyPr/>
          <a:lstStyle/>
          <a:p>
            <a:fld id="{5881A172-2591-45B3-9E35-7E31970F6217}" type="slidenum">
              <a:rPr lang="en-US" smtClean="0"/>
              <a:pPr/>
              <a:t>5</a:t>
            </a:fld>
            <a:endParaRPr lang="en-US"/>
          </a:p>
        </p:txBody>
      </p:sp>
      <p:pic>
        <p:nvPicPr>
          <p:cNvPr id="5" name="Picture 4" descr="A picture containing indoor, bicycle, sitting, table&#10;&#10;Description automatically generated">
            <a:extLst>
              <a:ext uri="{FF2B5EF4-FFF2-40B4-BE49-F238E27FC236}">
                <a16:creationId xmlns:a16="http://schemas.microsoft.com/office/drawing/2014/main" id="{429C5E45-E53D-45BD-95E2-C2D06E0FB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4386" y="1676400"/>
            <a:ext cx="3840480" cy="384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4933836"/>
      </p:ext>
    </p:extLst>
  </p:cSld>
  <p:clrMapOvr>
    <a:masterClrMapping/>
  </p:clrMapOvr>
  <mc:AlternateContent xmlns:mc="http://schemas.openxmlformats.org/markup-compatibility/2006" xmlns:p14="http://schemas.microsoft.com/office/powerpoint/2010/main">
    <mc:Choice Requires="p14">
      <p:transition spd="slow" p14:dur="2000" advTm="9208"/>
    </mc:Choice>
    <mc:Fallback xmlns="">
      <p:transition spd="slow" advTm="920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100000"/>
                <a:shade val="80000"/>
                <a:satMod val="100000"/>
                <a:lumMod val="100000"/>
              </a:schemeClr>
            </a:gs>
            <a:gs pos="65000">
              <a:schemeClr val="bg2">
                <a:tint val="100000"/>
                <a:shade val="95000"/>
                <a:satMod val="100000"/>
                <a:lumMod val="100000"/>
              </a:schemeClr>
            </a:gs>
            <a:gs pos="100000">
              <a:schemeClr val="bg2">
                <a:tint val="88000"/>
                <a:shade val="100000"/>
                <a:satMod val="400000"/>
                <a:lumMod val="100000"/>
              </a:schemeClr>
            </a:gs>
          </a:gsLst>
          <a:lin ang="5400000" scaled="0"/>
        </a:gradFill>
        <a:effectLst/>
      </p:bgPr>
    </p:bg>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4AC8CD6C-D7E7-44AE-A508-0595EAF389F3}"/>
              </a:ext>
            </a:extLst>
          </p:cNvPr>
          <p:cNvSpPr>
            <a:spLocks noGrp="1"/>
          </p:cNvSpPr>
          <p:nvPr>
            <p:ph type="title"/>
          </p:nvPr>
        </p:nvSpPr>
        <p:spPr>
          <a:xfrm>
            <a:off x="1009286" y="365760"/>
            <a:ext cx="7315200" cy="755793"/>
          </a:xfrm>
        </p:spPr>
        <p:txBody>
          <a:bodyPr>
            <a:normAutofit/>
          </a:bodyPr>
          <a:lstStyle/>
          <a:p>
            <a:pPr algn="ctr"/>
            <a:r>
              <a:rPr lang="en-US" dirty="0"/>
              <a:t>Benzothiophenes</a:t>
            </a:r>
            <a:endParaRPr lang="en-US" sz="2000" dirty="0">
              <a:solidFill>
                <a:schemeClr val="tx1"/>
              </a:solidFill>
            </a:endParaRPr>
          </a:p>
        </p:txBody>
      </p:sp>
      <p:sp>
        <p:nvSpPr>
          <p:cNvPr id="2" name="Slide Number Placeholder 1">
            <a:extLst>
              <a:ext uri="{FF2B5EF4-FFF2-40B4-BE49-F238E27FC236}">
                <a16:creationId xmlns:a16="http://schemas.microsoft.com/office/drawing/2014/main" id="{2037B554-235E-42A4-8752-0959FE59CA3E}"/>
              </a:ext>
            </a:extLst>
          </p:cNvPr>
          <p:cNvSpPr>
            <a:spLocks noGrp="1"/>
          </p:cNvSpPr>
          <p:nvPr>
            <p:ph type="sldNum" sz="quarter" idx="12"/>
          </p:nvPr>
        </p:nvSpPr>
        <p:spPr/>
        <p:txBody>
          <a:bodyPr/>
          <a:lstStyle/>
          <a:p>
            <a:fld id="{5881A172-2591-45B3-9E35-7E31970F6217}" type="slidenum">
              <a:rPr lang="en-US" smtClean="0"/>
              <a:pPr/>
              <a:t>50</a:t>
            </a:fld>
            <a:endParaRPr lang="en-US" dirty="0"/>
          </a:p>
        </p:txBody>
      </p:sp>
      <p:sp>
        <p:nvSpPr>
          <p:cNvPr id="10" name="Rectangle: Rounded Corners 9">
            <a:extLst>
              <a:ext uri="{FF2B5EF4-FFF2-40B4-BE49-F238E27FC236}">
                <a16:creationId xmlns:a16="http://schemas.microsoft.com/office/drawing/2014/main" id="{6395F841-14DD-471F-9818-4A60DB400326}"/>
              </a:ext>
            </a:extLst>
          </p:cNvPr>
          <p:cNvSpPr/>
          <p:nvPr/>
        </p:nvSpPr>
        <p:spPr>
          <a:xfrm>
            <a:off x="3441466" y="1865939"/>
            <a:ext cx="1463040" cy="3074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857CB78-B7D2-4128-913F-C6CCD2C4F26F}"/>
              </a:ext>
            </a:extLst>
          </p:cNvPr>
          <p:cNvCxnSpPr>
            <a:cxnSpLocks/>
          </p:cNvCxnSpPr>
          <p:nvPr/>
        </p:nvCxnSpPr>
        <p:spPr>
          <a:xfrm flipV="1">
            <a:off x="4186567" y="1453596"/>
            <a:ext cx="0" cy="4387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9EB25DF-E494-4B48-9E51-A64AFE38781C}"/>
              </a:ext>
            </a:extLst>
          </p:cNvPr>
          <p:cNvCxnSpPr>
            <a:cxnSpLocks/>
          </p:cNvCxnSpPr>
          <p:nvPr/>
        </p:nvCxnSpPr>
        <p:spPr>
          <a:xfrm>
            <a:off x="4186567" y="1435236"/>
            <a:ext cx="128016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B96839-BEF8-479A-AA70-D34E6CAE0C5B}"/>
              </a:ext>
            </a:extLst>
          </p:cNvPr>
          <p:cNvCxnSpPr/>
          <p:nvPr/>
        </p:nvCxnSpPr>
        <p:spPr>
          <a:xfrm flipV="1">
            <a:off x="4151921" y="4948005"/>
            <a:ext cx="0" cy="5517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C892FD8-A00A-471D-B5C7-0845586F43D9}"/>
              </a:ext>
            </a:extLst>
          </p:cNvPr>
          <p:cNvCxnSpPr>
            <a:cxnSpLocks/>
          </p:cNvCxnSpPr>
          <p:nvPr/>
        </p:nvCxnSpPr>
        <p:spPr>
          <a:xfrm>
            <a:off x="2428345" y="3267399"/>
            <a:ext cx="100584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D63A7BA-30BC-4014-9B0D-BE364F243A92}"/>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09600" y="4219575"/>
            <a:ext cx="1190625" cy="1190625"/>
          </a:xfrm>
          <a:prstGeom prst="rect">
            <a:avLst/>
          </a:prstGeom>
        </p:spPr>
      </p:pic>
      <p:pic>
        <p:nvPicPr>
          <p:cNvPr id="7" name="ctl00_ctl00_ContentSection_ContentPlaceHolder1_RecordViewDetails_rptDetailsView_ctl00_ThumbnailControl1_viewMolecule" descr="ChemSpider 2D Image | 2-Methyl-1-thiaindene | C9H8S">
            <a:extLst>
              <a:ext uri="{FF2B5EF4-FFF2-40B4-BE49-F238E27FC236}">
                <a16:creationId xmlns:a16="http://schemas.microsoft.com/office/drawing/2014/main" id="{23E01D23-26EA-4DF5-A71E-9464744AFA88}"/>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9600" y="3505200"/>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close up of a logo&#10;&#10;Description automatically generated">
            <a:extLst>
              <a:ext uri="{FF2B5EF4-FFF2-40B4-BE49-F238E27FC236}">
                <a16:creationId xmlns:a16="http://schemas.microsoft.com/office/drawing/2014/main" id="{7886BCFA-F47B-4FB9-95E7-F22755BB14F2}"/>
              </a:ext>
            </a:extLst>
          </p:cNvPr>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rot="19778845">
            <a:off x="628196" y="2938916"/>
            <a:ext cx="928688" cy="928688"/>
          </a:xfrm>
          <a:prstGeom prst="rect">
            <a:avLst/>
          </a:prstGeom>
        </p:spPr>
      </p:pic>
      <p:pic>
        <p:nvPicPr>
          <p:cNvPr id="4" name="Picture 3" descr="A close up of a logo&#10;&#10;Description automatically generated">
            <a:extLst>
              <a:ext uri="{FF2B5EF4-FFF2-40B4-BE49-F238E27FC236}">
                <a16:creationId xmlns:a16="http://schemas.microsoft.com/office/drawing/2014/main" id="{85C2DB7C-CCB5-4F3A-8CC8-06BCE0966BA2}"/>
              </a:ext>
            </a:extLst>
          </p:cNvPr>
          <p:cNvPicPr>
            <a:picLocks noChangeAspect="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7200" y="4876800"/>
            <a:ext cx="1398460" cy="1398460"/>
          </a:xfrm>
          <a:prstGeom prst="rect">
            <a:avLst/>
          </a:prstGeom>
        </p:spPr>
      </p:pic>
      <p:pic>
        <p:nvPicPr>
          <p:cNvPr id="40" name="ctl00_ctl00_ContentSection_ContentPlaceHolder1_RecordViewDetails_rptDetailsView_ctl00_ThumbnailControl1_viewMolecule" descr="ChemSpider 2D Image | 2-Methyl-1-thiaindene | C9H8S">
            <a:extLst>
              <a:ext uri="{FF2B5EF4-FFF2-40B4-BE49-F238E27FC236}">
                <a16:creationId xmlns:a16="http://schemas.microsoft.com/office/drawing/2014/main" id="{DEBD958D-32B5-4AAD-A481-4ADFF756354F}"/>
              </a:ext>
            </a:extLst>
          </p:cNvPr>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105400" y="4038600"/>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A close up of a logo&#10;&#10;Description automatically generated">
            <a:extLst>
              <a:ext uri="{FF2B5EF4-FFF2-40B4-BE49-F238E27FC236}">
                <a16:creationId xmlns:a16="http://schemas.microsoft.com/office/drawing/2014/main" id="{0A303137-8D2F-4180-9AF1-E2D191847FDC}"/>
              </a:ext>
            </a:extLst>
          </p:cNvPr>
          <p:cNvPicPr>
            <a:picLocks noChangeAspect="1"/>
          </p:cNvPicPr>
          <p:nvPr/>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rot="19778845">
            <a:off x="5123996" y="3521656"/>
            <a:ext cx="928688" cy="928688"/>
          </a:xfrm>
          <a:prstGeom prst="rect">
            <a:avLst/>
          </a:prstGeom>
        </p:spPr>
      </p:pic>
      <p:sp>
        <p:nvSpPr>
          <p:cNvPr id="43" name="TextBox 42">
            <a:extLst>
              <a:ext uri="{FF2B5EF4-FFF2-40B4-BE49-F238E27FC236}">
                <a16:creationId xmlns:a16="http://schemas.microsoft.com/office/drawing/2014/main" id="{274A79E5-6CBE-475B-91D6-2CC9DF897D24}"/>
              </a:ext>
            </a:extLst>
          </p:cNvPr>
          <p:cNvSpPr txBox="1"/>
          <p:nvPr/>
        </p:nvSpPr>
        <p:spPr>
          <a:xfrm>
            <a:off x="6217920" y="6169223"/>
            <a:ext cx="954787" cy="307777"/>
          </a:xfrm>
          <a:prstGeom prst="rect">
            <a:avLst/>
          </a:prstGeom>
          <a:noFill/>
        </p:spPr>
        <p:txBody>
          <a:bodyPr wrap="square" rtlCol="0">
            <a:spAutoFit/>
          </a:bodyPr>
          <a:lstStyle/>
          <a:p>
            <a:r>
              <a:rPr lang="en-US" sz="1400" dirty="0"/>
              <a:t>__ ppm</a:t>
            </a:r>
          </a:p>
        </p:txBody>
      </p:sp>
      <p:pic>
        <p:nvPicPr>
          <p:cNvPr id="44" name="Picture 43" descr="A close up of a logo&#10;&#10;Description automatically generated">
            <a:extLst>
              <a:ext uri="{FF2B5EF4-FFF2-40B4-BE49-F238E27FC236}">
                <a16:creationId xmlns:a16="http://schemas.microsoft.com/office/drawing/2014/main" id="{F7B5FA97-8C23-4A8F-945C-F4B0F51659F1}"/>
              </a:ext>
            </a:extLst>
          </p:cNvPr>
          <p:cNvPicPr>
            <a:picLocks noChangeAspect="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953000" y="5459540"/>
            <a:ext cx="1398460" cy="1398460"/>
          </a:xfrm>
          <a:prstGeom prst="rect">
            <a:avLst/>
          </a:prstGeom>
        </p:spPr>
      </p:pic>
      <p:pic>
        <p:nvPicPr>
          <p:cNvPr id="45" name="Picture 44">
            <a:extLst>
              <a:ext uri="{FF2B5EF4-FFF2-40B4-BE49-F238E27FC236}">
                <a16:creationId xmlns:a16="http://schemas.microsoft.com/office/drawing/2014/main" id="{2A314A10-E4B9-44BA-9A7C-09A4F745DD26}"/>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105400" y="4778330"/>
            <a:ext cx="1190625" cy="1190625"/>
          </a:xfrm>
          <a:prstGeom prst="rect">
            <a:avLst/>
          </a:prstGeom>
        </p:spPr>
      </p:pic>
      <p:sp>
        <p:nvSpPr>
          <p:cNvPr id="34" name="TextBox 33">
            <a:extLst>
              <a:ext uri="{FF2B5EF4-FFF2-40B4-BE49-F238E27FC236}">
                <a16:creationId xmlns:a16="http://schemas.microsoft.com/office/drawing/2014/main" id="{80E110F8-2B52-4EB3-937C-50A7D0D3E316}"/>
              </a:ext>
            </a:extLst>
          </p:cNvPr>
          <p:cNvSpPr txBox="1"/>
          <p:nvPr/>
        </p:nvSpPr>
        <p:spPr>
          <a:xfrm>
            <a:off x="1600200" y="4171511"/>
            <a:ext cx="954787" cy="307777"/>
          </a:xfrm>
          <a:prstGeom prst="rect">
            <a:avLst/>
          </a:prstGeom>
          <a:noFill/>
        </p:spPr>
        <p:txBody>
          <a:bodyPr wrap="square" rtlCol="0">
            <a:spAutoFit/>
          </a:bodyPr>
          <a:lstStyle/>
          <a:p>
            <a:r>
              <a:rPr lang="en-US" sz="1400" dirty="0"/>
              <a:t>__ ppm</a:t>
            </a:r>
          </a:p>
        </p:txBody>
      </p:sp>
      <p:sp>
        <p:nvSpPr>
          <p:cNvPr id="46" name="TextBox 45">
            <a:extLst>
              <a:ext uri="{FF2B5EF4-FFF2-40B4-BE49-F238E27FC236}">
                <a16:creationId xmlns:a16="http://schemas.microsoft.com/office/drawing/2014/main" id="{89AB03C2-918D-42B6-8A1A-F0E2C0016537}"/>
              </a:ext>
            </a:extLst>
          </p:cNvPr>
          <p:cNvSpPr txBox="1"/>
          <p:nvPr/>
        </p:nvSpPr>
        <p:spPr>
          <a:xfrm>
            <a:off x="1636013" y="3402964"/>
            <a:ext cx="954787" cy="307777"/>
          </a:xfrm>
          <a:prstGeom prst="rect">
            <a:avLst/>
          </a:prstGeom>
          <a:noFill/>
        </p:spPr>
        <p:txBody>
          <a:bodyPr wrap="square" rtlCol="0">
            <a:spAutoFit/>
          </a:bodyPr>
          <a:lstStyle/>
          <a:p>
            <a:r>
              <a:rPr lang="en-US" sz="1400" dirty="0"/>
              <a:t>__ ppm</a:t>
            </a:r>
          </a:p>
        </p:txBody>
      </p:sp>
      <p:sp>
        <p:nvSpPr>
          <p:cNvPr id="47" name="TextBox 46">
            <a:extLst>
              <a:ext uri="{FF2B5EF4-FFF2-40B4-BE49-F238E27FC236}">
                <a16:creationId xmlns:a16="http://schemas.microsoft.com/office/drawing/2014/main" id="{7B6E0DC9-F49A-4F5C-90F4-7AFB61A240BC}"/>
              </a:ext>
            </a:extLst>
          </p:cNvPr>
          <p:cNvSpPr txBox="1"/>
          <p:nvPr/>
        </p:nvSpPr>
        <p:spPr>
          <a:xfrm>
            <a:off x="1600200" y="4856987"/>
            <a:ext cx="954787" cy="307777"/>
          </a:xfrm>
          <a:prstGeom prst="rect">
            <a:avLst/>
          </a:prstGeom>
          <a:noFill/>
        </p:spPr>
        <p:txBody>
          <a:bodyPr wrap="square" rtlCol="0">
            <a:spAutoFit/>
          </a:bodyPr>
          <a:lstStyle/>
          <a:p>
            <a:r>
              <a:rPr lang="en-US" sz="1400" dirty="0"/>
              <a:t>__ ppm</a:t>
            </a:r>
          </a:p>
        </p:txBody>
      </p:sp>
      <p:sp>
        <p:nvSpPr>
          <p:cNvPr id="48" name="TextBox 47">
            <a:extLst>
              <a:ext uri="{FF2B5EF4-FFF2-40B4-BE49-F238E27FC236}">
                <a16:creationId xmlns:a16="http://schemas.microsoft.com/office/drawing/2014/main" id="{39880F30-7869-400F-B4E9-7CE19579B66F}"/>
              </a:ext>
            </a:extLst>
          </p:cNvPr>
          <p:cNvSpPr txBox="1"/>
          <p:nvPr/>
        </p:nvSpPr>
        <p:spPr>
          <a:xfrm>
            <a:off x="1600200" y="5668100"/>
            <a:ext cx="954787" cy="307777"/>
          </a:xfrm>
          <a:prstGeom prst="rect">
            <a:avLst/>
          </a:prstGeom>
          <a:noFill/>
        </p:spPr>
        <p:txBody>
          <a:bodyPr wrap="square" rtlCol="0">
            <a:spAutoFit/>
          </a:bodyPr>
          <a:lstStyle/>
          <a:p>
            <a:r>
              <a:rPr lang="en-US" sz="1400" dirty="0"/>
              <a:t>__ ppm</a:t>
            </a:r>
          </a:p>
        </p:txBody>
      </p:sp>
      <p:sp>
        <p:nvSpPr>
          <p:cNvPr id="50" name="TextBox 49">
            <a:extLst>
              <a:ext uri="{FF2B5EF4-FFF2-40B4-BE49-F238E27FC236}">
                <a16:creationId xmlns:a16="http://schemas.microsoft.com/office/drawing/2014/main" id="{34AF67E7-A1FC-4B4E-8EA7-F55DD23D3EC8}"/>
              </a:ext>
            </a:extLst>
          </p:cNvPr>
          <p:cNvSpPr txBox="1"/>
          <p:nvPr/>
        </p:nvSpPr>
        <p:spPr>
          <a:xfrm>
            <a:off x="6217920" y="4701043"/>
            <a:ext cx="954787" cy="307777"/>
          </a:xfrm>
          <a:prstGeom prst="rect">
            <a:avLst/>
          </a:prstGeom>
          <a:noFill/>
        </p:spPr>
        <p:txBody>
          <a:bodyPr wrap="square" rtlCol="0">
            <a:spAutoFit/>
          </a:bodyPr>
          <a:lstStyle/>
          <a:p>
            <a:r>
              <a:rPr lang="en-US" sz="1400" dirty="0"/>
              <a:t>__ ppm</a:t>
            </a:r>
          </a:p>
        </p:txBody>
      </p:sp>
      <p:sp>
        <p:nvSpPr>
          <p:cNvPr id="52" name="TextBox 51">
            <a:extLst>
              <a:ext uri="{FF2B5EF4-FFF2-40B4-BE49-F238E27FC236}">
                <a16:creationId xmlns:a16="http://schemas.microsoft.com/office/drawing/2014/main" id="{83AF7572-9A34-4FD0-889E-5DEC9ACF09BA}"/>
              </a:ext>
            </a:extLst>
          </p:cNvPr>
          <p:cNvSpPr txBox="1"/>
          <p:nvPr/>
        </p:nvSpPr>
        <p:spPr>
          <a:xfrm>
            <a:off x="6217920" y="5410066"/>
            <a:ext cx="954787" cy="307777"/>
          </a:xfrm>
          <a:prstGeom prst="rect">
            <a:avLst/>
          </a:prstGeom>
          <a:noFill/>
        </p:spPr>
        <p:txBody>
          <a:bodyPr wrap="square" rtlCol="0">
            <a:spAutoFit/>
          </a:bodyPr>
          <a:lstStyle/>
          <a:p>
            <a:r>
              <a:rPr lang="en-US" sz="1400" dirty="0"/>
              <a:t>__ ppm</a:t>
            </a:r>
          </a:p>
        </p:txBody>
      </p:sp>
      <p:cxnSp>
        <p:nvCxnSpPr>
          <p:cNvPr id="58" name="Straight Arrow Connector 57">
            <a:extLst>
              <a:ext uri="{FF2B5EF4-FFF2-40B4-BE49-F238E27FC236}">
                <a16:creationId xmlns:a16="http://schemas.microsoft.com/office/drawing/2014/main" id="{D5E17A6E-86EE-4B30-81E1-F23E76B36530}"/>
              </a:ext>
            </a:extLst>
          </p:cNvPr>
          <p:cNvCxnSpPr>
            <a:cxnSpLocks/>
          </p:cNvCxnSpPr>
          <p:nvPr/>
        </p:nvCxnSpPr>
        <p:spPr>
          <a:xfrm>
            <a:off x="4133911" y="5486400"/>
            <a:ext cx="991931"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553371A-5223-4F59-B35A-E4B0A74493A4}"/>
              </a:ext>
            </a:extLst>
          </p:cNvPr>
          <p:cNvSpPr txBox="1"/>
          <p:nvPr/>
        </p:nvSpPr>
        <p:spPr>
          <a:xfrm>
            <a:off x="6217920" y="3979767"/>
            <a:ext cx="954787" cy="307777"/>
          </a:xfrm>
          <a:prstGeom prst="rect">
            <a:avLst/>
          </a:prstGeom>
          <a:noFill/>
        </p:spPr>
        <p:txBody>
          <a:bodyPr wrap="square" rtlCol="0">
            <a:spAutoFit/>
          </a:bodyPr>
          <a:lstStyle/>
          <a:p>
            <a:r>
              <a:rPr lang="en-US" sz="1400" dirty="0"/>
              <a:t>__ ppm</a:t>
            </a:r>
          </a:p>
        </p:txBody>
      </p:sp>
      <p:sp>
        <p:nvSpPr>
          <p:cNvPr id="64" name="TextBox 63">
            <a:extLst>
              <a:ext uri="{FF2B5EF4-FFF2-40B4-BE49-F238E27FC236}">
                <a16:creationId xmlns:a16="http://schemas.microsoft.com/office/drawing/2014/main" id="{C2D07F2F-1CFD-472E-9370-F4E20BF65540}"/>
              </a:ext>
            </a:extLst>
          </p:cNvPr>
          <p:cNvSpPr txBox="1"/>
          <p:nvPr/>
        </p:nvSpPr>
        <p:spPr>
          <a:xfrm>
            <a:off x="2041250" y="2892700"/>
            <a:ext cx="1711821" cy="369332"/>
          </a:xfrm>
          <a:prstGeom prst="rect">
            <a:avLst/>
          </a:prstGeom>
          <a:noFill/>
        </p:spPr>
        <p:txBody>
          <a:bodyPr wrap="square" rtlCol="0">
            <a:spAutoFit/>
          </a:bodyPr>
          <a:lstStyle/>
          <a:p>
            <a:r>
              <a:rPr lang="en-US" dirty="0"/>
              <a:t>700 ppm S</a:t>
            </a:r>
          </a:p>
        </p:txBody>
      </p:sp>
    </p:spTree>
    <p:extLst>
      <p:ext uri="{BB962C8B-B14F-4D97-AF65-F5344CB8AC3E}">
        <p14:creationId xmlns:p14="http://schemas.microsoft.com/office/powerpoint/2010/main" val="1038350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a:latin typeface="Calibri" panose="020F0502020204030204" pitchFamily="34" charset="0"/>
                <a:cs typeface="Calibri" panose="020F0502020204030204" pitchFamily="34" charset="0"/>
              </a:rPr>
              <a:t>Gasoline sulfur reduction toward 10 ppm has been slow in North America</a:t>
            </a:r>
          </a:p>
        </p:txBody>
      </p:sp>
      <p:sp>
        <p:nvSpPr>
          <p:cNvPr id="3" name="Slide Number Placeholder 2"/>
          <p:cNvSpPr>
            <a:spLocks noGrp="1"/>
          </p:cNvSpPr>
          <p:nvPr>
            <p:ph type="sldNum" sz="quarter" idx="12"/>
          </p:nvPr>
        </p:nvSpPr>
        <p:spPr/>
        <p:txBody>
          <a:bodyPr/>
          <a:lstStyle/>
          <a:p>
            <a:fld id="{5881A172-2591-45B3-9E35-7E31970F6217}" type="slidenum">
              <a:rPr lang="en-US" smtClean="0">
                <a:solidFill>
                  <a:prstClr val="white"/>
                </a:solidFill>
                <a:latin typeface="Calibri" panose="020F0502020204030204" pitchFamily="34" charset="0"/>
                <a:cs typeface="Calibri" panose="020F0502020204030204" pitchFamily="34" charset="0"/>
              </a:rPr>
              <a:pPr/>
              <a:t>51</a:t>
            </a:fld>
            <a:endParaRPr lang="en-US" dirty="0">
              <a:solidFill>
                <a:prstClr val="white"/>
              </a:solidFill>
              <a:latin typeface="Calibri" panose="020F0502020204030204" pitchFamily="34" charset="0"/>
              <a:cs typeface="Calibri" panose="020F0502020204030204" pitchFamily="34" charset="0"/>
            </a:endParaRPr>
          </a:p>
        </p:txBody>
      </p:sp>
      <p:graphicFrame>
        <p:nvGraphicFramePr>
          <p:cNvPr id="7" name="Content Placeholder 6">
            <a:extLst>
              <a:ext uri="{FF2B5EF4-FFF2-40B4-BE49-F238E27FC236}">
                <a16:creationId xmlns:a16="http://schemas.microsoft.com/office/drawing/2014/main" id="{A1E5DEFB-39CF-435F-8C63-4AA5B3B52305}"/>
              </a:ext>
            </a:extLst>
          </p:cNvPr>
          <p:cNvGraphicFramePr>
            <a:graphicFrameLocks noGrp="1"/>
          </p:cNvGraphicFramePr>
          <p:nvPr>
            <p:ph idx="1"/>
            <p:extLst>
              <p:ext uri="{D42A27DB-BD31-4B8C-83A1-F6EECF244321}">
                <p14:modId xmlns:p14="http://schemas.microsoft.com/office/powerpoint/2010/main" val="890401244"/>
              </p:ext>
            </p:extLst>
          </p:nvPr>
        </p:nvGraphicFramePr>
        <p:xfrm>
          <a:off x="914400" y="2770188"/>
          <a:ext cx="7315200" cy="3538537"/>
        </p:xfrm>
        <a:graphic>
          <a:graphicData uri="http://schemas.openxmlformats.org/drawingml/2006/chart">
            <c:chart xmlns:c="http://schemas.openxmlformats.org/drawingml/2006/chart" xmlns:r="http://schemas.openxmlformats.org/officeDocument/2006/relationships" r:id="rId3"/>
          </a:graphicData>
        </a:graphic>
      </p:graphicFrame>
      <p:sp>
        <p:nvSpPr>
          <p:cNvPr id="15" name="Right Bracket 14">
            <a:extLst>
              <a:ext uri="{FF2B5EF4-FFF2-40B4-BE49-F238E27FC236}">
                <a16:creationId xmlns:a16="http://schemas.microsoft.com/office/drawing/2014/main" id="{B42EBFB0-A60B-477C-8F3D-92C90E54724D}"/>
              </a:ext>
            </a:extLst>
          </p:cNvPr>
          <p:cNvSpPr/>
          <p:nvPr/>
        </p:nvSpPr>
        <p:spPr>
          <a:xfrm>
            <a:off x="7010400" y="4419600"/>
            <a:ext cx="457200" cy="842386"/>
          </a:xfrm>
          <a:prstGeom prst="righ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EAD1E7D-4BC7-48A0-844E-13CBBCB4F1E4}"/>
              </a:ext>
            </a:extLst>
          </p:cNvPr>
          <p:cNvSpPr txBox="1"/>
          <p:nvPr/>
        </p:nvSpPr>
        <p:spPr>
          <a:xfrm>
            <a:off x="7485879" y="4618191"/>
            <a:ext cx="685015"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Gap</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5437129"/>
      </p:ext>
    </p:extLst>
  </p:cSld>
  <p:clrMapOvr>
    <a:masterClrMapping/>
  </p:clrMapOvr>
  <mc:AlternateContent xmlns:mc="http://schemas.openxmlformats.org/markup-compatibility/2006" xmlns:p14="http://schemas.microsoft.com/office/powerpoint/2010/main">
    <mc:Choice Requires="p14">
      <p:transition spd="slow" p14:dur="2000" advTm="50150"/>
    </mc:Choice>
    <mc:Fallback xmlns="">
      <p:transition spd="slow" advTm="5015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8914" y="1578749"/>
            <a:ext cx="7315200" cy="1154097"/>
          </a:xfrm>
        </p:spPr>
        <p:txBody>
          <a:bodyPr>
            <a:normAutofit/>
          </a:bodyPr>
          <a:lstStyle/>
          <a:p>
            <a:r>
              <a:rPr lang="en-US" dirty="0">
                <a:latin typeface="Calibri" panose="020F0502020204030204" pitchFamily="34" charset="0"/>
                <a:cs typeface="Calibri" panose="020F0502020204030204" pitchFamily="34" charset="0"/>
              </a:rPr>
              <a:t>The octane/sulfur squeeze</a:t>
            </a:r>
          </a:p>
        </p:txBody>
      </p:sp>
      <p:sp>
        <p:nvSpPr>
          <p:cNvPr id="3" name="Slide Number Placeholder 2"/>
          <p:cNvSpPr>
            <a:spLocks noGrp="1"/>
          </p:cNvSpPr>
          <p:nvPr>
            <p:ph type="sldNum" sz="quarter" idx="12"/>
          </p:nvPr>
        </p:nvSpPr>
        <p:spPr/>
        <p:txBody>
          <a:bodyPr/>
          <a:lstStyle/>
          <a:p>
            <a:fld id="{5881A172-2591-45B3-9E35-7E31970F6217}" type="slidenum">
              <a:rPr lang="en-US" smtClean="0">
                <a:solidFill>
                  <a:prstClr val="white"/>
                </a:solidFill>
                <a:latin typeface="Calibri" panose="020F0502020204030204" pitchFamily="34" charset="0"/>
                <a:cs typeface="Calibri" panose="020F0502020204030204" pitchFamily="34" charset="0"/>
              </a:rPr>
              <a:pPr/>
              <a:t>52</a:t>
            </a:fld>
            <a:endParaRPr lang="en-US" dirty="0">
              <a:solidFill>
                <a:prstClr val="white"/>
              </a:solidFill>
              <a:latin typeface="Calibri" panose="020F0502020204030204" pitchFamily="34" charset="0"/>
              <a:cs typeface="Calibri" panose="020F0502020204030204" pitchFamily="34" charset="0"/>
            </a:endParaRPr>
          </a:p>
        </p:txBody>
      </p:sp>
      <p:graphicFrame>
        <p:nvGraphicFramePr>
          <p:cNvPr id="7" name="Content Placeholder 6">
            <a:extLst>
              <a:ext uri="{FF2B5EF4-FFF2-40B4-BE49-F238E27FC236}">
                <a16:creationId xmlns:a16="http://schemas.microsoft.com/office/drawing/2014/main" id="{A1E5DEFB-39CF-435F-8C63-4AA5B3B52305}"/>
              </a:ext>
            </a:extLst>
          </p:cNvPr>
          <p:cNvGraphicFramePr>
            <a:graphicFrameLocks noGrp="1"/>
          </p:cNvGraphicFramePr>
          <p:nvPr>
            <p:ph idx="1"/>
            <p:extLst>
              <p:ext uri="{D42A27DB-BD31-4B8C-83A1-F6EECF244321}">
                <p14:modId xmlns:p14="http://schemas.microsoft.com/office/powerpoint/2010/main" val="2861372821"/>
              </p:ext>
            </p:extLst>
          </p:nvPr>
        </p:nvGraphicFramePr>
        <p:xfrm>
          <a:off x="940418" y="2799283"/>
          <a:ext cx="7315200" cy="3538537"/>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3EAD1E7D-4BC7-48A0-844E-13CBBCB4F1E4}"/>
              </a:ext>
            </a:extLst>
          </p:cNvPr>
          <p:cNvSpPr txBox="1"/>
          <p:nvPr/>
        </p:nvSpPr>
        <p:spPr>
          <a:xfrm>
            <a:off x="7676008" y="4516428"/>
            <a:ext cx="685015"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Gap</a:t>
            </a:r>
          </a:p>
          <a:p>
            <a:endParaRPr lang="en-US" dirty="0">
              <a:latin typeface="Calibri" panose="020F0502020204030204" pitchFamily="34" charset="0"/>
              <a:cs typeface="Calibri" panose="020F0502020204030204" pitchFamily="34" charset="0"/>
            </a:endParaRPr>
          </a:p>
        </p:txBody>
      </p:sp>
      <p:sp>
        <p:nvSpPr>
          <p:cNvPr id="14" name="Right Bracket 13">
            <a:extLst>
              <a:ext uri="{FF2B5EF4-FFF2-40B4-BE49-F238E27FC236}">
                <a16:creationId xmlns:a16="http://schemas.microsoft.com/office/drawing/2014/main" id="{32E9C2BA-5E1E-4E69-A95B-0C6015BA38B8}"/>
              </a:ext>
            </a:extLst>
          </p:cNvPr>
          <p:cNvSpPr/>
          <p:nvPr/>
        </p:nvSpPr>
        <p:spPr>
          <a:xfrm>
            <a:off x="7199438" y="4201235"/>
            <a:ext cx="457200" cy="937427"/>
          </a:xfrm>
          <a:prstGeom prst="righ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E8D85CF0-E7F8-45BD-A0BB-AB1C35A4EC05}"/>
              </a:ext>
            </a:extLst>
          </p:cNvPr>
          <p:cNvGrpSpPr/>
          <p:nvPr/>
        </p:nvGrpSpPr>
        <p:grpSpPr>
          <a:xfrm>
            <a:off x="4916314" y="3810000"/>
            <a:ext cx="2383374" cy="1380026"/>
            <a:chOff x="4916314" y="3810000"/>
            <a:chExt cx="2383374" cy="1380026"/>
          </a:xfrm>
        </p:grpSpPr>
        <p:sp>
          <p:nvSpPr>
            <p:cNvPr id="10" name="Arrow: Up 9">
              <a:extLst>
                <a:ext uri="{FF2B5EF4-FFF2-40B4-BE49-F238E27FC236}">
                  <a16:creationId xmlns:a16="http://schemas.microsoft.com/office/drawing/2014/main" id="{57E7F556-BE30-4EDF-A60C-C32578A13E78}"/>
                </a:ext>
              </a:extLst>
            </p:cNvPr>
            <p:cNvSpPr/>
            <p:nvPr/>
          </p:nvSpPr>
          <p:spPr>
            <a:xfrm>
              <a:off x="5943600" y="4347586"/>
              <a:ext cx="304800" cy="8382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Up 1">
              <a:extLst>
                <a:ext uri="{FF2B5EF4-FFF2-40B4-BE49-F238E27FC236}">
                  <a16:creationId xmlns:a16="http://schemas.microsoft.com/office/drawing/2014/main" id="{4C5C703E-309B-465C-AEA3-17BBAB4D994B}"/>
                </a:ext>
              </a:extLst>
            </p:cNvPr>
            <p:cNvSpPr/>
            <p:nvPr/>
          </p:nvSpPr>
          <p:spPr>
            <a:xfrm>
              <a:off x="5181600" y="4324559"/>
              <a:ext cx="304800" cy="8382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
              <a:extLst>
                <a:ext uri="{FF2B5EF4-FFF2-40B4-BE49-F238E27FC236}">
                  <a16:creationId xmlns:a16="http://schemas.microsoft.com/office/drawing/2014/main" id="{73453806-085E-4C85-AB78-52902B489327}"/>
                </a:ext>
              </a:extLst>
            </p:cNvPr>
            <p:cNvSpPr txBox="1"/>
            <p:nvPr/>
          </p:nvSpPr>
          <p:spPr>
            <a:xfrm>
              <a:off x="5699095" y="3810000"/>
              <a:ext cx="838200" cy="7585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300" dirty="0">
                  <a:solidFill>
                    <a:schemeClr val="tx1"/>
                  </a:solidFill>
                </a:rPr>
                <a:t>Octane price</a:t>
              </a:r>
            </a:p>
          </p:txBody>
        </p:sp>
        <p:sp>
          <p:nvSpPr>
            <p:cNvPr id="12" name="Arrow: Up 11">
              <a:extLst>
                <a:ext uri="{FF2B5EF4-FFF2-40B4-BE49-F238E27FC236}">
                  <a16:creationId xmlns:a16="http://schemas.microsoft.com/office/drawing/2014/main" id="{7C7D4322-DCE8-47B0-A808-277DB6600450}"/>
                </a:ext>
              </a:extLst>
            </p:cNvPr>
            <p:cNvSpPr/>
            <p:nvPr/>
          </p:nvSpPr>
          <p:spPr>
            <a:xfrm rot="10800000">
              <a:off x="6705601" y="4351826"/>
              <a:ext cx="304800" cy="83820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
              <a:extLst>
                <a:ext uri="{FF2B5EF4-FFF2-40B4-BE49-F238E27FC236}">
                  <a16:creationId xmlns:a16="http://schemas.microsoft.com/office/drawing/2014/main" id="{9DBF41CD-4507-406E-9831-BA3B05C97B72}"/>
                </a:ext>
              </a:extLst>
            </p:cNvPr>
            <p:cNvSpPr txBox="1"/>
            <p:nvPr/>
          </p:nvSpPr>
          <p:spPr>
            <a:xfrm>
              <a:off x="6461488" y="3810000"/>
              <a:ext cx="838200" cy="7585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300" dirty="0">
                  <a:solidFill>
                    <a:schemeClr val="tx1"/>
                  </a:solidFill>
                </a:rPr>
                <a:t>Octane supply</a:t>
              </a:r>
            </a:p>
          </p:txBody>
        </p:sp>
        <p:sp>
          <p:nvSpPr>
            <p:cNvPr id="17" name="TextBox 1">
              <a:extLst>
                <a:ext uri="{FF2B5EF4-FFF2-40B4-BE49-F238E27FC236}">
                  <a16:creationId xmlns:a16="http://schemas.microsoft.com/office/drawing/2014/main" id="{2AE92693-7C41-4A26-BBC1-64DDBD47E08C}"/>
                </a:ext>
              </a:extLst>
            </p:cNvPr>
            <p:cNvSpPr txBox="1"/>
            <p:nvPr/>
          </p:nvSpPr>
          <p:spPr>
            <a:xfrm>
              <a:off x="4916314" y="3810000"/>
              <a:ext cx="838249" cy="7585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300" dirty="0">
                  <a:solidFill>
                    <a:schemeClr val="tx1"/>
                  </a:solidFill>
                </a:rPr>
                <a:t>Octane demand</a:t>
              </a:r>
            </a:p>
          </p:txBody>
        </p:sp>
      </p:grpSp>
      <p:sp>
        <p:nvSpPr>
          <p:cNvPr id="6" name="TextBox 5">
            <a:extLst>
              <a:ext uri="{FF2B5EF4-FFF2-40B4-BE49-F238E27FC236}">
                <a16:creationId xmlns:a16="http://schemas.microsoft.com/office/drawing/2014/main" id="{3A33BCEA-E910-4E17-8E9D-130A0111E29A}"/>
              </a:ext>
            </a:extLst>
          </p:cNvPr>
          <p:cNvSpPr txBox="1"/>
          <p:nvPr/>
        </p:nvSpPr>
        <p:spPr>
          <a:xfrm rot="16200000">
            <a:off x="-22724" y="4351773"/>
            <a:ext cx="1452879" cy="369332"/>
          </a:xfrm>
          <a:prstGeom prst="rect">
            <a:avLst/>
          </a:prstGeom>
          <a:noFill/>
        </p:spPr>
        <p:txBody>
          <a:bodyPr wrap="square" rtlCol="0">
            <a:spAutoFit/>
          </a:bodyPr>
          <a:lstStyle/>
          <a:p>
            <a:r>
              <a:rPr lang="en-US" dirty="0"/>
              <a:t>PPM sulfur</a:t>
            </a:r>
          </a:p>
        </p:txBody>
      </p:sp>
    </p:spTree>
    <p:extLst>
      <p:ext uri="{BB962C8B-B14F-4D97-AF65-F5344CB8AC3E}">
        <p14:creationId xmlns:p14="http://schemas.microsoft.com/office/powerpoint/2010/main" val="1685952459"/>
      </p:ext>
    </p:extLst>
  </p:cSld>
  <p:clrMapOvr>
    <a:masterClrMapping/>
  </p:clrMapOvr>
  <mc:AlternateContent xmlns:mc="http://schemas.openxmlformats.org/markup-compatibility/2006" xmlns:p14="http://schemas.microsoft.com/office/powerpoint/2010/main">
    <mc:Choice Requires="p14">
      <p:transition spd="slow" p14:dur="2000" advTm="15902"/>
    </mc:Choice>
    <mc:Fallback xmlns="">
      <p:transition spd="slow" advTm="15902"/>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8914" y="1578749"/>
            <a:ext cx="7315200" cy="1154097"/>
          </a:xfrm>
        </p:spPr>
        <p:txBody>
          <a:bodyPr>
            <a:normAutofit/>
          </a:bodyPr>
          <a:lstStyle/>
          <a:p>
            <a:r>
              <a:rPr lang="en-US" dirty="0">
                <a:latin typeface="Calibri" panose="020F0502020204030204" pitchFamily="34" charset="0"/>
                <a:cs typeface="Calibri" panose="020F0502020204030204" pitchFamily="34" charset="0"/>
              </a:rPr>
              <a:t>The octane/sulfur squeeze</a:t>
            </a:r>
          </a:p>
        </p:txBody>
      </p:sp>
      <p:sp>
        <p:nvSpPr>
          <p:cNvPr id="3" name="Slide Number Placeholder 2"/>
          <p:cNvSpPr>
            <a:spLocks noGrp="1"/>
          </p:cNvSpPr>
          <p:nvPr>
            <p:ph type="sldNum" sz="quarter" idx="12"/>
          </p:nvPr>
        </p:nvSpPr>
        <p:spPr/>
        <p:txBody>
          <a:bodyPr/>
          <a:lstStyle/>
          <a:p>
            <a:fld id="{5881A172-2591-45B3-9E35-7E31970F6217}" type="slidenum">
              <a:rPr lang="en-US" smtClean="0">
                <a:solidFill>
                  <a:prstClr val="white"/>
                </a:solidFill>
                <a:latin typeface="Calibri" panose="020F0502020204030204" pitchFamily="34" charset="0"/>
                <a:cs typeface="Calibri" panose="020F0502020204030204" pitchFamily="34" charset="0"/>
              </a:rPr>
              <a:pPr/>
              <a:t>53</a:t>
            </a:fld>
            <a:endParaRPr lang="en-US" dirty="0">
              <a:solidFill>
                <a:prstClr val="white"/>
              </a:solidFill>
              <a:latin typeface="Calibri" panose="020F0502020204030204" pitchFamily="34" charset="0"/>
              <a:cs typeface="Calibri" panose="020F0502020204030204" pitchFamily="34" charset="0"/>
            </a:endParaRPr>
          </a:p>
        </p:txBody>
      </p:sp>
      <p:graphicFrame>
        <p:nvGraphicFramePr>
          <p:cNvPr id="7" name="Content Placeholder 6">
            <a:extLst>
              <a:ext uri="{FF2B5EF4-FFF2-40B4-BE49-F238E27FC236}">
                <a16:creationId xmlns:a16="http://schemas.microsoft.com/office/drawing/2014/main" id="{A1E5DEFB-39CF-435F-8C63-4AA5B3B52305}"/>
              </a:ext>
            </a:extLst>
          </p:cNvPr>
          <p:cNvGraphicFramePr>
            <a:graphicFrameLocks noGrp="1"/>
          </p:cNvGraphicFramePr>
          <p:nvPr>
            <p:ph idx="1"/>
            <p:extLst>
              <p:ext uri="{D42A27DB-BD31-4B8C-83A1-F6EECF244321}">
                <p14:modId xmlns:p14="http://schemas.microsoft.com/office/powerpoint/2010/main" val="2122252879"/>
              </p:ext>
            </p:extLst>
          </p:nvPr>
        </p:nvGraphicFramePr>
        <p:xfrm>
          <a:off x="914400" y="2770188"/>
          <a:ext cx="7315200" cy="3538537"/>
        </p:xfrm>
        <a:graphic>
          <a:graphicData uri="http://schemas.openxmlformats.org/drawingml/2006/chart">
            <c:chart xmlns:c="http://schemas.openxmlformats.org/drawingml/2006/chart" xmlns:r="http://schemas.openxmlformats.org/officeDocument/2006/relationships" r:id="rId3"/>
          </a:graphicData>
        </a:graphic>
      </p:graphicFrame>
      <p:sp>
        <p:nvSpPr>
          <p:cNvPr id="15" name="Right Bracket 14">
            <a:extLst>
              <a:ext uri="{FF2B5EF4-FFF2-40B4-BE49-F238E27FC236}">
                <a16:creationId xmlns:a16="http://schemas.microsoft.com/office/drawing/2014/main" id="{B42EBFB0-A60B-477C-8F3D-92C90E54724D}"/>
              </a:ext>
            </a:extLst>
          </p:cNvPr>
          <p:cNvSpPr/>
          <p:nvPr/>
        </p:nvSpPr>
        <p:spPr>
          <a:xfrm>
            <a:off x="7028530" y="4267200"/>
            <a:ext cx="457200" cy="861227"/>
          </a:xfrm>
          <a:prstGeom prst="rightBracket">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EAD1E7D-4BC7-48A0-844E-13CBBCB4F1E4}"/>
              </a:ext>
            </a:extLst>
          </p:cNvPr>
          <p:cNvSpPr txBox="1"/>
          <p:nvPr/>
        </p:nvSpPr>
        <p:spPr>
          <a:xfrm>
            <a:off x="7556089" y="4539456"/>
            <a:ext cx="685015" cy="64633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Gap</a:t>
            </a:r>
          </a:p>
          <a:p>
            <a:endParaRPr lang="en-US"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2ACD8CA8-03DA-4DA2-88D7-60433D91BB40}"/>
              </a:ext>
            </a:extLst>
          </p:cNvPr>
          <p:cNvSpPr txBox="1"/>
          <p:nvPr/>
        </p:nvSpPr>
        <p:spPr>
          <a:xfrm>
            <a:off x="5181600" y="3657600"/>
            <a:ext cx="1524000" cy="523220"/>
          </a:xfrm>
          <a:prstGeom prst="rect">
            <a:avLst/>
          </a:prstGeom>
          <a:solidFill>
            <a:schemeClr val="tx1"/>
          </a:solidFill>
        </p:spPr>
        <p:txBody>
          <a:bodyPr wrap="square" rtlCol="0">
            <a:spAutoFit/>
          </a:bodyPr>
          <a:lstStyle/>
          <a:p>
            <a:pPr algn="ctr"/>
            <a:r>
              <a:rPr lang="en-US" sz="1400" dirty="0">
                <a:solidFill>
                  <a:schemeClr val="bg1"/>
                </a:solidFill>
              </a:rPr>
              <a:t>Updated </a:t>
            </a:r>
          </a:p>
          <a:p>
            <a:pPr algn="ctr"/>
            <a:r>
              <a:rPr lang="en-US" sz="1400" dirty="0">
                <a:solidFill>
                  <a:schemeClr val="bg1"/>
                </a:solidFill>
              </a:rPr>
              <a:t>July 17,2019</a:t>
            </a:r>
          </a:p>
        </p:txBody>
      </p:sp>
      <p:sp>
        <p:nvSpPr>
          <p:cNvPr id="11" name="TextBox 10">
            <a:extLst>
              <a:ext uri="{FF2B5EF4-FFF2-40B4-BE49-F238E27FC236}">
                <a16:creationId xmlns:a16="http://schemas.microsoft.com/office/drawing/2014/main" id="{1424118E-F2C2-4DB3-A630-53D529D3C0F8}"/>
              </a:ext>
            </a:extLst>
          </p:cNvPr>
          <p:cNvSpPr txBox="1"/>
          <p:nvPr/>
        </p:nvSpPr>
        <p:spPr>
          <a:xfrm rot="16200000">
            <a:off x="-22724" y="4351773"/>
            <a:ext cx="1452879" cy="369332"/>
          </a:xfrm>
          <a:prstGeom prst="rect">
            <a:avLst/>
          </a:prstGeom>
          <a:noFill/>
        </p:spPr>
        <p:txBody>
          <a:bodyPr wrap="square" rtlCol="0">
            <a:spAutoFit/>
          </a:bodyPr>
          <a:lstStyle/>
          <a:p>
            <a:r>
              <a:rPr lang="en-US" dirty="0"/>
              <a:t>PPM sulfur</a:t>
            </a:r>
          </a:p>
        </p:txBody>
      </p:sp>
    </p:spTree>
    <p:extLst>
      <p:ext uri="{BB962C8B-B14F-4D97-AF65-F5344CB8AC3E}">
        <p14:creationId xmlns:p14="http://schemas.microsoft.com/office/powerpoint/2010/main" val="472881767"/>
      </p:ext>
    </p:extLst>
  </p:cSld>
  <p:clrMapOvr>
    <a:masterClrMapping/>
  </p:clrMapOvr>
  <mc:AlternateContent xmlns:mc="http://schemas.openxmlformats.org/markup-compatibility/2006" xmlns:p14="http://schemas.microsoft.com/office/powerpoint/2010/main">
    <mc:Choice Requires="p14">
      <p:transition spd="slow" p14:dur="2000" advTm="10562"/>
    </mc:Choice>
    <mc:Fallback xmlns="">
      <p:transition spd="slow" advTm="10562"/>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5881A172-2591-45B3-9E35-7E31970F6217}" type="slidenum">
              <a:rPr lang="en-US" smtClean="0">
                <a:solidFill>
                  <a:prstClr val="white"/>
                </a:solidFill>
              </a:rPr>
              <a:pPr/>
              <a:t>54</a:t>
            </a:fld>
            <a:endParaRPr lang="en-US" dirty="0">
              <a:solidFill>
                <a:prstClr val="white"/>
              </a:solidFill>
            </a:endParaRPr>
          </a:p>
        </p:txBody>
      </p:sp>
      <p:sp>
        <p:nvSpPr>
          <p:cNvPr id="12" name="Rectangle 11">
            <a:extLst>
              <a:ext uri="{FF2B5EF4-FFF2-40B4-BE49-F238E27FC236}">
                <a16:creationId xmlns:a16="http://schemas.microsoft.com/office/drawing/2014/main" id="{70B6B952-34CF-42D8-948F-C80D784C620F}"/>
              </a:ext>
            </a:extLst>
          </p:cNvPr>
          <p:cNvSpPr/>
          <p:nvPr/>
        </p:nvSpPr>
        <p:spPr>
          <a:xfrm>
            <a:off x="1638692" y="238008"/>
            <a:ext cx="5866615" cy="461665"/>
          </a:xfrm>
          <a:prstGeom prst="rect">
            <a:avLst/>
          </a:prstGeom>
        </p:spPr>
        <p:txBody>
          <a:bodyPr wrap="square">
            <a:spAutoFit/>
          </a:bodyPr>
          <a:lstStyle/>
          <a:p>
            <a:pPr algn="ctr"/>
            <a:r>
              <a:rPr lang="en-US" sz="2400" b="1" dirty="0">
                <a:solidFill>
                  <a:srgbClr val="27E833"/>
                </a:solidFill>
              </a:rPr>
              <a:t>Fluid cat cracking (FCC) process train</a:t>
            </a:r>
          </a:p>
        </p:txBody>
      </p:sp>
      <p:pic>
        <p:nvPicPr>
          <p:cNvPr id="13" name="Picture 12">
            <a:extLst>
              <a:ext uri="{FF2B5EF4-FFF2-40B4-BE49-F238E27FC236}">
                <a16:creationId xmlns:a16="http://schemas.microsoft.com/office/drawing/2014/main" id="{11C1D01F-B089-4A47-B849-8B75E0C0F449}"/>
              </a:ext>
            </a:extLst>
          </p:cNvPr>
          <p:cNvPicPr>
            <a:picLocks noChangeAspect="1"/>
          </p:cNvPicPr>
          <p:nvPr/>
        </p:nvPicPr>
        <p:blipFill>
          <a:blip r:embed="rId3"/>
          <a:stretch>
            <a:fillRect/>
          </a:stretch>
        </p:blipFill>
        <p:spPr>
          <a:xfrm>
            <a:off x="381000" y="731520"/>
            <a:ext cx="8233426" cy="6022244"/>
          </a:xfrm>
          <a:prstGeom prst="rect">
            <a:avLst/>
          </a:prstGeom>
        </p:spPr>
      </p:pic>
      <p:sp>
        <p:nvSpPr>
          <p:cNvPr id="4" name="TextBox 3">
            <a:extLst>
              <a:ext uri="{FF2B5EF4-FFF2-40B4-BE49-F238E27FC236}">
                <a16:creationId xmlns:a16="http://schemas.microsoft.com/office/drawing/2014/main" id="{381EC5DC-0DDC-4FDC-A80D-C6AD61673C81}"/>
              </a:ext>
            </a:extLst>
          </p:cNvPr>
          <p:cNvSpPr txBox="1"/>
          <p:nvPr/>
        </p:nvSpPr>
        <p:spPr>
          <a:xfrm>
            <a:off x="116729" y="5466945"/>
            <a:ext cx="1877438" cy="507831"/>
          </a:xfrm>
          <a:prstGeom prst="rect">
            <a:avLst/>
          </a:prstGeom>
          <a:noFill/>
        </p:spPr>
        <p:txBody>
          <a:bodyPr wrap="square" rtlCol="0">
            <a:spAutoFit/>
          </a:bodyPr>
          <a:lstStyle/>
          <a:p>
            <a:r>
              <a:rPr lang="en-US" sz="900" dirty="0">
                <a:solidFill>
                  <a:schemeClr val="bg1"/>
                </a:solidFill>
              </a:rPr>
              <a:t>Thanks to John Jechura</a:t>
            </a:r>
          </a:p>
          <a:p>
            <a:r>
              <a:rPr lang="en-US" sz="900" dirty="0">
                <a:solidFill>
                  <a:schemeClr val="bg1"/>
                </a:solidFill>
              </a:rPr>
              <a:t>Colorado School of Mines</a:t>
            </a:r>
          </a:p>
          <a:p>
            <a:r>
              <a:rPr lang="en-US" sz="900" dirty="0">
                <a:solidFill>
                  <a:schemeClr val="bg1"/>
                </a:solidFill>
              </a:rPr>
              <a:t>for refinery flowchart</a:t>
            </a:r>
          </a:p>
        </p:txBody>
      </p:sp>
    </p:spTree>
    <p:extLst>
      <p:ext uri="{BB962C8B-B14F-4D97-AF65-F5344CB8AC3E}">
        <p14:creationId xmlns:p14="http://schemas.microsoft.com/office/powerpoint/2010/main" val="1708927218"/>
      </p:ext>
    </p:extLst>
  </p:cSld>
  <p:clrMapOvr>
    <a:masterClrMapping/>
  </p:clrMapOvr>
  <mc:AlternateContent xmlns:mc="http://schemas.openxmlformats.org/markup-compatibility/2006" xmlns:p14="http://schemas.microsoft.com/office/powerpoint/2010/main">
    <mc:Choice Requires="p14">
      <p:transition spd="slow" p14:dur="2000" advTm="44944"/>
    </mc:Choice>
    <mc:Fallback xmlns="">
      <p:transition spd="slow" advTm="44944"/>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5881A172-2591-45B3-9E35-7E31970F6217}" type="slidenum">
              <a:rPr lang="en-US" smtClean="0">
                <a:solidFill>
                  <a:prstClr val="white"/>
                </a:solidFill>
              </a:rPr>
              <a:pPr/>
              <a:t>55</a:t>
            </a:fld>
            <a:endParaRPr lang="en-US" dirty="0">
              <a:solidFill>
                <a:prstClr val="white"/>
              </a:solidFill>
            </a:endParaRPr>
          </a:p>
        </p:txBody>
      </p:sp>
      <p:pic>
        <p:nvPicPr>
          <p:cNvPr id="6" name="Picture 5">
            <a:extLst>
              <a:ext uri="{FF2B5EF4-FFF2-40B4-BE49-F238E27FC236}">
                <a16:creationId xmlns:a16="http://schemas.microsoft.com/office/drawing/2014/main" id="{5945C3B1-9990-479E-8F02-96097A908ACD}"/>
              </a:ext>
            </a:extLst>
          </p:cNvPr>
          <p:cNvPicPr>
            <a:picLocks noChangeAspect="1"/>
          </p:cNvPicPr>
          <p:nvPr/>
        </p:nvPicPr>
        <p:blipFill>
          <a:blip r:embed="rId3"/>
          <a:stretch>
            <a:fillRect/>
          </a:stretch>
        </p:blipFill>
        <p:spPr>
          <a:xfrm>
            <a:off x="365752" y="731520"/>
            <a:ext cx="8233426" cy="6022244"/>
          </a:xfrm>
          <a:prstGeom prst="rect">
            <a:avLst/>
          </a:prstGeom>
        </p:spPr>
      </p:pic>
      <p:sp>
        <p:nvSpPr>
          <p:cNvPr id="8" name="Rectangle 7">
            <a:extLst>
              <a:ext uri="{FF2B5EF4-FFF2-40B4-BE49-F238E27FC236}">
                <a16:creationId xmlns:a16="http://schemas.microsoft.com/office/drawing/2014/main" id="{576A93B6-8B78-44B7-8BFA-30ECB6BD4221}"/>
              </a:ext>
            </a:extLst>
          </p:cNvPr>
          <p:cNvSpPr/>
          <p:nvPr/>
        </p:nvSpPr>
        <p:spPr>
          <a:xfrm>
            <a:off x="1427990" y="317964"/>
            <a:ext cx="6288020" cy="461665"/>
          </a:xfrm>
          <a:prstGeom prst="rect">
            <a:avLst/>
          </a:prstGeom>
        </p:spPr>
        <p:txBody>
          <a:bodyPr wrap="square">
            <a:spAutoFit/>
          </a:bodyPr>
          <a:lstStyle/>
          <a:p>
            <a:pPr algn="ctr"/>
            <a:r>
              <a:rPr lang="en-US" sz="2400" b="1" dirty="0">
                <a:solidFill>
                  <a:srgbClr val="FFC000"/>
                </a:solidFill>
              </a:rPr>
              <a:t>Yellow refinery – no gasoline desulfurizer</a:t>
            </a:r>
          </a:p>
        </p:txBody>
      </p:sp>
    </p:spTree>
    <p:extLst>
      <p:ext uri="{BB962C8B-B14F-4D97-AF65-F5344CB8AC3E}">
        <p14:creationId xmlns:p14="http://schemas.microsoft.com/office/powerpoint/2010/main" val="2600056095"/>
      </p:ext>
    </p:extLst>
  </p:cSld>
  <p:clrMapOvr>
    <a:masterClrMapping/>
  </p:clrMapOvr>
  <mc:AlternateContent xmlns:mc="http://schemas.openxmlformats.org/markup-compatibility/2006" xmlns:p14="http://schemas.microsoft.com/office/powerpoint/2010/main">
    <mc:Choice Requires="p14">
      <p:transition spd="slow" p14:dur="2000" advTm="7992"/>
    </mc:Choice>
    <mc:Fallback xmlns="">
      <p:transition spd="slow" advTm="7992"/>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5881A172-2591-45B3-9E35-7E31970F6217}" type="slidenum">
              <a:rPr lang="en-US" smtClean="0">
                <a:solidFill>
                  <a:prstClr val="white"/>
                </a:solidFill>
              </a:rPr>
              <a:pPr/>
              <a:t>56</a:t>
            </a:fld>
            <a:endParaRPr lang="en-US" dirty="0">
              <a:solidFill>
                <a:prstClr val="white"/>
              </a:solidFill>
            </a:endParaRPr>
          </a:p>
        </p:txBody>
      </p:sp>
      <p:pic>
        <p:nvPicPr>
          <p:cNvPr id="4" name="Picture 3">
            <a:extLst>
              <a:ext uri="{FF2B5EF4-FFF2-40B4-BE49-F238E27FC236}">
                <a16:creationId xmlns:a16="http://schemas.microsoft.com/office/drawing/2014/main" id="{9B965216-B1BF-4C5C-9E17-4BFB3B9DCDAD}"/>
              </a:ext>
            </a:extLst>
          </p:cNvPr>
          <p:cNvPicPr>
            <a:picLocks noChangeAspect="1"/>
          </p:cNvPicPr>
          <p:nvPr/>
        </p:nvPicPr>
        <p:blipFill>
          <a:blip r:embed="rId3"/>
          <a:stretch>
            <a:fillRect/>
          </a:stretch>
        </p:blipFill>
        <p:spPr>
          <a:xfrm>
            <a:off x="365752" y="731517"/>
            <a:ext cx="8233426" cy="6029642"/>
          </a:xfrm>
          <a:prstGeom prst="rect">
            <a:avLst/>
          </a:prstGeom>
        </p:spPr>
      </p:pic>
      <p:sp>
        <p:nvSpPr>
          <p:cNvPr id="6" name="Rectangle 5">
            <a:extLst>
              <a:ext uri="{FF2B5EF4-FFF2-40B4-BE49-F238E27FC236}">
                <a16:creationId xmlns:a16="http://schemas.microsoft.com/office/drawing/2014/main" id="{9C43DEA6-7A5E-4BB9-8B09-6B462BBF549B}"/>
              </a:ext>
            </a:extLst>
          </p:cNvPr>
          <p:cNvSpPr/>
          <p:nvPr/>
        </p:nvSpPr>
        <p:spPr>
          <a:xfrm>
            <a:off x="1752600" y="276072"/>
            <a:ext cx="6171415" cy="461665"/>
          </a:xfrm>
          <a:prstGeom prst="rect">
            <a:avLst/>
          </a:prstGeom>
        </p:spPr>
        <p:txBody>
          <a:bodyPr wrap="square">
            <a:spAutoFit/>
          </a:bodyPr>
          <a:lstStyle/>
          <a:p>
            <a:pPr algn="ctr"/>
            <a:r>
              <a:rPr lang="en-US" sz="2400" b="1" dirty="0">
                <a:solidFill>
                  <a:srgbClr val="FF0000"/>
                </a:solidFill>
              </a:rPr>
              <a:t>Red refinery – no FCC feed hydrotreater</a:t>
            </a:r>
          </a:p>
        </p:txBody>
      </p:sp>
    </p:spTree>
    <p:extLst>
      <p:ext uri="{BB962C8B-B14F-4D97-AF65-F5344CB8AC3E}">
        <p14:creationId xmlns:p14="http://schemas.microsoft.com/office/powerpoint/2010/main" val="3574194675"/>
      </p:ext>
    </p:extLst>
  </p:cSld>
  <p:clrMapOvr>
    <a:masterClrMapping/>
  </p:clrMapOvr>
  <mc:AlternateContent xmlns:mc="http://schemas.openxmlformats.org/markup-compatibility/2006" xmlns:p14="http://schemas.microsoft.com/office/powerpoint/2010/main">
    <mc:Choice Requires="p14">
      <p:transition spd="slow" p14:dur="2000" advTm="6600"/>
    </mc:Choice>
    <mc:Fallback xmlns="">
      <p:transition spd="slow" advTm="66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5881A172-2591-45B3-9E35-7E31970F6217}" type="slidenum">
              <a:rPr lang="en-US" smtClean="0">
                <a:solidFill>
                  <a:prstClr val="white"/>
                </a:solidFill>
              </a:rPr>
              <a:pPr/>
              <a:t>57</a:t>
            </a:fld>
            <a:endParaRPr lang="en-US" dirty="0">
              <a:solidFill>
                <a:prstClr val="white"/>
              </a:solidFill>
            </a:endParaRPr>
          </a:p>
        </p:txBody>
      </p:sp>
      <p:graphicFrame>
        <p:nvGraphicFramePr>
          <p:cNvPr id="5" name="Table 4">
            <a:extLst>
              <a:ext uri="{FF2B5EF4-FFF2-40B4-BE49-F238E27FC236}">
                <a16:creationId xmlns:a16="http://schemas.microsoft.com/office/drawing/2014/main" id="{EF0812B5-C3E3-45CD-A31F-5FA8DE10F323}"/>
              </a:ext>
            </a:extLst>
          </p:cNvPr>
          <p:cNvGraphicFramePr>
            <a:graphicFrameLocks noGrp="1"/>
          </p:cNvGraphicFramePr>
          <p:nvPr>
            <p:extLst>
              <p:ext uri="{D42A27DB-BD31-4B8C-83A1-F6EECF244321}">
                <p14:modId xmlns:p14="http://schemas.microsoft.com/office/powerpoint/2010/main" val="719083240"/>
              </p:ext>
            </p:extLst>
          </p:nvPr>
        </p:nvGraphicFramePr>
        <p:xfrm>
          <a:off x="990600" y="794498"/>
          <a:ext cx="8153400" cy="5623401"/>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3754807430"/>
                    </a:ext>
                  </a:extLst>
                </a:gridCol>
                <a:gridCol w="3200400">
                  <a:extLst>
                    <a:ext uri="{9D8B030D-6E8A-4147-A177-3AD203B41FA5}">
                      <a16:colId xmlns:a16="http://schemas.microsoft.com/office/drawing/2014/main" val="1490971416"/>
                    </a:ext>
                  </a:extLst>
                </a:gridCol>
              </a:tblGrid>
              <a:tr h="542823">
                <a:tc>
                  <a:txBody>
                    <a:bodyPr/>
                    <a:lstStyle/>
                    <a:p>
                      <a:r>
                        <a:rPr lang="en-US" sz="2400" b="0" u="sng" dirty="0"/>
                        <a:t>Three categories of FCC refinery</a:t>
                      </a:r>
                    </a:p>
                  </a:txBody>
                  <a:tcPr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943923"/>
                  </a:ext>
                </a:extLst>
              </a:tr>
              <a:tr h="1693526">
                <a:tc>
                  <a:txBody>
                    <a:bodyPr/>
                    <a:lstStyle/>
                    <a:p>
                      <a:endParaRPr lang="en-US"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l"/>
                      <a:r>
                        <a:rPr lang="en-US" sz="2400" dirty="0">
                          <a:solidFill>
                            <a:schemeClr val="tx1"/>
                          </a:solidFill>
                        </a:rPr>
                        <a:t>Complete FCC </a:t>
                      </a:r>
                    </a:p>
                    <a:p>
                      <a:pPr algn="l"/>
                      <a:r>
                        <a:rPr lang="en-US" sz="2400" dirty="0">
                          <a:solidFill>
                            <a:schemeClr val="tx1"/>
                          </a:solidFill>
                        </a:rPr>
                        <a:t>train</a:t>
                      </a:r>
                    </a:p>
                    <a:p>
                      <a:pPr algn="l"/>
                      <a:endParaRPr lang="en-US" sz="2400" dirty="0">
                        <a:solidFill>
                          <a:schemeClr val="tx1"/>
                        </a:solidFill>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7590814"/>
                  </a:ext>
                </a:extLst>
              </a:tr>
              <a:tr h="1693526">
                <a:tc>
                  <a:txBody>
                    <a:bodyPr/>
                    <a:lstStyle/>
                    <a:p>
                      <a:endParaRPr lang="en-US" dirty="0"/>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US" sz="2400" kern="1200" dirty="0">
                          <a:solidFill>
                            <a:schemeClr val="tx1"/>
                          </a:solidFill>
                          <a:latin typeface="+mn-lt"/>
                          <a:ea typeface="+mn-ea"/>
                          <a:cs typeface="+mn-cs"/>
                        </a:rPr>
                        <a:t>No gasoline desulfurizer</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2861940"/>
                  </a:ext>
                </a:extLst>
              </a:tr>
              <a:tr h="1693526">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latin typeface="+mn-lt"/>
                          <a:ea typeface="+mn-ea"/>
                          <a:cs typeface="+mn-cs"/>
                        </a:rPr>
                        <a:t>No feed hydrotreater</a:t>
                      </a:r>
                    </a:p>
                    <a:p>
                      <a:pPr algn="l"/>
                      <a:endParaRPr lang="en-US" sz="24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8096494"/>
                  </a:ext>
                </a:extLst>
              </a:tr>
            </a:tbl>
          </a:graphicData>
        </a:graphic>
      </p:graphicFrame>
      <p:pic>
        <p:nvPicPr>
          <p:cNvPr id="7" name="Picture 6">
            <a:extLst>
              <a:ext uri="{FF2B5EF4-FFF2-40B4-BE49-F238E27FC236}">
                <a16:creationId xmlns:a16="http://schemas.microsoft.com/office/drawing/2014/main" id="{797401EE-EEEC-4DE7-89C3-32036080B79A}"/>
              </a:ext>
            </a:extLst>
          </p:cNvPr>
          <p:cNvPicPr>
            <a:picLocks noChangeAspect="1"/>
          </p:cNvPicPr>
          <p:nvPr/>
        </p:nvPicPr>
        <p:blipFill>
          <a:blip r:embed="rId3"/>
          <a:stretch>
            <a:fillRect/>
          </a:stretch>
        </p:blipFill>
        <p:spPr>
          <a:xfrm>
            <a:off x="35859" y="1524000"/>
            <a:ext cx="6367451" cy="5028370"/>
          </a:xfrm>
          <a:prstGeom prst="rect">
            <a:avLst/>
          </a:prstGeom>
        </p:spPr>
      </p:pic>
    </p:spTree>
    <p:extLst>
      <p:ext uri="{BB962C8B-B14F-4D97-AF65-F5344CB8AC3E}">
        <p14:creationId xmlns:p14="http://schemas.microsoft.com/office/powerpoint/2010/main" val="1591210599"/>
      </p:ext>
    </p:extLst>
  </p:cSld>
  <p:clrMapOvr>
    <a:masterClrMapping/>
  </p:clrMapOvr>
  <mc:AlternateContent xmlns:mc="http://schemas.openxmlformats.org/markup-compatibility/2006" xmlns:p14="http://schemas.microsoft.com/office/powerpoint/2010/main">
    <mc:Choice Requires="p14">
      <p:transition spd="slow" p14:dur="2000" advTm="61006"/>
    </mc:Choice>
    <mc:Fallback xmlns="">
      <p:transition spd="slow" advTm="61006"/>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881A172-2591-45B3-9E35-7E31970F6217}" type="slidenum">
              <a:rPr lang="en-US" smtClean="0">
                <a:solidFill>
                  <a:prstClr val="white"/>
                </a:solidFill>
              </a:rPr>
              <a:pPr/>
              <a:t>58</a:t>
            </a:fld>
            <a:endParaRPr lang="en-US" dirty="0">
              <a:solidFill>
                <a:prstClr val="white"/>
              </a:solidFill>
            </a:endParaRPr>
          </a:p>
        </p:txBody>
      </p:sp>
      <p:graphicFrame>
        <p:nvGraphicFramePr>
          <p:cNvPr id="4" name="Table 3">
            <a:extLst>
              <a:ext uri="{FF2B5EF4-FFF2-40B4-BE49-F238E27FC236}">
                <a16:creationId xmlns:a16="http://schemas.microsoft.com/office/drawing/2014/main" id="{0E9B293A-B3ED-49D7-97CA-F6DCD8D7BB83}"/>
              </a:ext>
            </a:extLst>
          </p:cNvPr>
          <p:cNvGraphicFramePr>
            <a:graphicFrameLocks noGrp="1"/>
          </p:cNvGraphicFramePr>
          <p:nvPr>
            <p:extLst>
              <p:ext uri="{D42A27DB-BD31-4B8C-83A1-F6EECF244321}">
                <p14:modId xmlns:p14="http://schemas.microsoft.com/office/powerpoint/2010/main" val="3431413263"/>
              </p:ext>
            </p:extLst>
          </p:nvPr>
        </p:nvGraphicFramePr>
        <p:xfrm>
          <a:off x="914400" y="685800"/>
          <a:ext cx="7391400" cy="5659548"/>
        </p:xfrm>
        <a:graphic>
          <a:graphicData uri="http://schemas.openxmlformats.org/drawingml/2006/table">
            <a:tbl>
              <a:tblPr firstRow="1" bandRow="1">
                <a:tableStyleId>{5C22544A-7EE6-4342-B048-85BDC9FD1C3A}</a:tableStyleId>
              </a:tblPr>
              <a:tblGrid>
                <a:gridCol w="4813542">
                  <a:extLst>
                    <a:ext uri="{9D8B030D-6E8A-4147-A177-3AD203B41FA5}">
                      <a16:colId xmlns:a16="http://schemas.microsoft.com/office/drawing/2014/main" val="4183165269"/>
                    </a:ext>
                  </a:extLst>
                </a:gridCol>
                <a:gridCol w="2577858">
                  <a:extLst>
                    <a:ext uri="{9D8B030D-6E8A-4147-A177-3AD203B41FA5}">
                      <a16:colId xmlns:a16="http://schemas.microsoft.com/office/drawing/2014/main" val="2318699378"/>
                    </a:ext>
                  </a:extLst>
                </a:gridCol>
              </a:tblGrid>
              <a:tr h="830922">
                <a:tc gridSpan="2">
                  <a:txBody>
                    <a:bodyPr/>
                    <a:lstStyle/>
                    <a:p>
                      <a:r>
                        <a:rPr lang="en-US" sz="2400" b="0" u="sng" dirty="0"/>
                        <a:t>Three categories of FCC refinery</a:t>
                      </a:r>
                    </a:p>
                  </a:txBody>
                  <a:tcPr marL="118250" marR="118250" marT="59125" marB="59125"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3774918"/>
                  </a:ext>
                </a:extLst>
              </a:tr>
              <a:tr h="1609542">
                <a:tc>
                  <a:txBody>
                    <a:bodyPr/>
                    <a:lstStyle/>
                    <a:p>
                      <a:endParaRPr lang="en-US" sz="2300" dirty="0"/>
                    </a:p>
                  </a:txBody>
                  <a:tcPr marL="118250" marR="118250" marT="59125" marB="591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3600" b="0" i="0" u="none" strike="noStrike" dirty="0">
                          <a:solidFill>
                            <a:schemeClr val="tx1"/>
                          </a:solidFill>
                          <a:effectLst/>
                          <a:latin typeface="Calibri" panose="020F0502020204030204" pitchFamily="34" charset="0"/>
                        </a:rPr>
                        <a:t>40%</a:t>
                      </a:r>
                    </a:p>
                    <a:p>
                      <a:pPr algn="ctr" fontAlgn="b"/>
                      <a:endParaRPr lang="en-US" sz="3600" b="0" i="0" u="none" strike="noStrike" dirty="0">
                        <a:solidFill>
                          <a:schemeClr val="tx1"/>
                        </a:solidFill>
                        <a:effectLst/>
                        <a:latin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9861864"/>
                  </a:ext>
                </a:extLst>
              </a:tr>
              <a:tr h="1609542">
                <a:tc>
                  <a:txBody>
                    <a:bodyPr/>
                    <a:lstStyle/>
                    <a:p>
                      <a:endParaRPr lang="en-US" sz="2300" dirty="0"/>
                    </a:p>
                  </a:txBody>
                  <a:tcPr marL="118250" marR="118250" marT="59125" marB="591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fontAlgn="b"/>
                      <a:r>
                        <a:rPr lang="en-US" sz="3600" b="0" i="0" u="none" strike="noStrike" dirty="0">
                          <a:solidFill>
                            <a:schemeClr val="tx1"/>
                          </a:solidFill>
                          <a:effectLst/>
                          <a:latin typeface="Calibri" panose="020F0502020204030204" pitchFamily="34" charset="0"/>
                        </a:rPr>
                        <a:t>20%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91277100"/>
                  </a:ext>
                </a:extLst>
              </a:tr>
              <a:tr h="1609542">
                <a:tc>
                  <a:txBody>
                    <a:bodyPr/>
                    <a:lstStyle/>
                    <a:p>
                      <a:endParaRPr lang="en-US" sz="2300" dirty="0"/>
                    </a:p>
                  </a:txBody>
                  <a:tcPr marL="118250" marR="118250" marT="59125" marB="591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3600" b="0" i="0" u="none" strike="noStrike" dirty="0">
                          <a:solidFill>
                            <a:schemeClr val="tx1"/>
                          </a:solidFill>
                          <a:effectLst/>
                          <a:latin typeface="Calibri" panose="020F0502020204030204" pitchFamily="34" charset="0"/>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1643523"/>
                  </a:ext>
                </a:extLst>
              </a:tr>
            </a:tbl>
          </a:graphicData>
        </a:graphic>
      </p:graphicFrame>
      <p:pic>
        <p:nvPicPr>
          <p:cNvPr id="10" name="Picture 9">
            <a:extLst>
              <a:ext uri="{FF2B5EF4-FFF2-40B4-BE49-F238E27FC236}">
                <a16:creationId xmlns:a16="http://schemas.microsoft.com/office/drawing/2014/main" id="{DE7E54BA-5067-4EB2-97BF-AC51AB8A27A3}"/>
              </a:ext>
            </a:extLst>
          </p:cNvPr>
          <p:cNvPicPr>
            <a:picLocks noChangeAspect="1"/>
          </p:cNvPicPr>
          <p:nvPr/>
        </p:nvPicPr>
        <p:blipFill>
          <a:blip r:embed="rId3"/>
          <a:stretch>
            <a:fillRect/>
          </a:stretch>
        </p:blipFill>
        <p:spPr>
          <a:xfrm>
            <a:off x="35859" y="1524000"/>
            <a:ext cx="6367451" cy="5028370"/>
          </a:xfrm>
          <a:prstGeom prst="rect">
            <a:avLst/>
          </a:prstGeom>
        </p:spPr>
      </p:pic>
    </p:spTree>
    <p:extLst>
      <p:ext uri="{BB962C8B-B14F-4D97-AF65-F5344CB8AC3E}">
        <p14:creationId xmlns:p14="http://schemas.microsoft.com/office/powerpoint/2010/main" val="3778020068"/>
      </p:ext>
    </p:extLst>
  </p:cSld>
  <p:clrMapOvr>
    <a:masterClrMapping/>
  </p:clrMapOvr>
  <mc:AlternateContent xmlns:mc="http://schemas.openxmlformats.org/markup-compatibility/2006" xmlns:p14="http://schemas.microsoft.com/office/powerpoint/2010/main">
    <mc:Choice Requires="p14">
      <p:transition spd="slow" p14:dur="2000" advTm="17017"/>
    </mc:Choice>
    <mc:Fallback xmlns="">
      <p:transition spd="slow" advTm="17017"/>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100000"/>
                <a:shade val="80000"/>
                <a:satMod val="100000"/>
                <a:lumMod val="100000"/>
              </a:schemeClr>
            </a:gs>
            <a:gs pos="65000">
              <a:schemeClr val="bg2">
                <a:tint val="100000"/>
                <a:shade val="95000"/>
                <a:satMod val="100000"/>
                <a:lumMod val="100000"/>
              </a:schemeClr>
            </a:gs>
            <a:gs pos="100000">
              <a:schemeClr val="bg2">
                <a:tint val="88000"/>
                <a:shade val="100000"/>
                <a:satMod val="400000"/>
                <a:lumMod val="100000"/>
              </a:schemeClr>
            </a:gs>
          </a:gsLst>
          <a:lin ang="5400000" scaled="0"/>
        </a:gradFill>
        <a:effectLst/>
      </p:bgPr>
    </p:bg>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4AC8CD6C-D7E7-44AE-A508-0595EAF389F3}"/>
              </a:ext>
            </a:extLst>
          </p:cNvPr>
          <p:cNvSpPr>
            <a:spLocks noGrp="1"/>
          </p:cNvSpPr>
          <p:nvPr>
            <p:ph type="title"/>
          </p:nvPr>
        </p:nvSpPr>
        <p:spPr>
          <a:xfrm>
            <a:off x="457200" y="304800"/>
            <a:ext cx="7848597" cy="755793"/>
          </a:xfrm>
        </p:spPr>
        <p:txBody>
          <a:bodyPr>
            <a:normAutofit fontScale="90000"/>
          </a:bodyPr>
          <a:lstStyle/>
          <a:p>
            <a:r>
              <a:rPr lang="en-US" dirty="0"/>
              <a:t>Gasoline desulfurizer sulfur analysis</a:t>
            </a:r>
          </a:p>
        </p:txBody>
      </p:sp>
      <p:sp>
        <p:nvSpPr>
          <p:cNvPr id="10" name="Rectangle: Rounded Corners 9">
            <a:extLst>
              <a:ext uri="{FF2B5EF4-FFF2-40B4-BE49-F238E27FC236}">
                <a16:creationId xmlns:a16="http://schemas.microsoft.com/office/drawing/2014/main" id="{6395F841-14DD-471F-9818-4A60DB400326}"/>
              </a:ext>
            </a:extLst>
          </p:cNvPr>
          <p:cNvSpPr/>
          <p:nvPr/>
        </p:nvSpPr>
        <p:spPr>
          <a:xfrm>
            <a:off x="3441466" y="1865939"/>
            <a:ext cx="1463040" cy="3074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857CB78-B7D2-4128-913F-C6CCD2C4F26F}"/>
              </a:ext>
            </a:extLst>
          </p:cNvPr>
          <p:cNvCxnSpPr>
            <a:cxnSpLocks/>
          </p:cNvCxnSpPr>
          <p:nvPr/>
        </p:nvCxnSpPr>
        <p:spPr>
          <a:xfrm flipV="1">
            <a:off x="4186567" y="1453596"/>
            <a:ext cx="0" cy="4387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9EB25DF-E494-4B48-9E51-A64AFE38781C}"/>
              </a:ext>
            </a:extLst>
          </p:cNvPr>
          <p:cNvCxnSpPr>
            <a:cxnSpLocks/>
          </p:cNvCxnSpPr>
          <p:nvPr/>
        </p:nvCxnSpPr>
        <p:spPr>
          <a:xfrm>
            <a:off x="4186567" y="1435236"/>
            <a:ext cx="128016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B96839-BEF8-479A-AA70-D34E6CAE0C5B}"/>
              </a:ext>
            </a:extLst>
          </p:cNvPr>
          <p:cNvCxnSpPr/>
          <p:nvPr/>
        </p:nvCxnSpPr>
        <p:spPr>
          <a:xfrm flipV="1">
            <a:off x="4151921" y="4948005"/>
            <a:ext cx="0" cy="55171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E12D46-DBAA-4DBB-9455-BDF7EA9FF730}"/>
              </a:ext>
            </a:extLst>
          </p:cNvPr>
          <p:cNvCxnSpPr>
            <a:cxnSpLocks/>
          </p:cNvCxnSpPr>
          <p:nvPr/>
        </p:nvCxnSpPr>
        <p:spPr>
          <a:xfrm>
            <a:off x="4151921" y="5499715"/>
            <a:ext cx="128016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D60C1C4-BF14-4BF0-B5B5-B7DC5821F40F}"/>
              </a:ext>
            </a:extLst>
          </p:cNvPr>
          <p:cNvCxnSpPr>
            <a:cxnSpLocks/>
          </p:cNvCxnSpPr>
          <p:nvPr/>
        </p:nvCxnSpPr>
        <p:spPr>
          <a:xfrm flipV="1">
            <a:off x="5334000" y="4160520"/>
            <a:ext cx="0" cy="1097280"/>
          </a:xfrm>
          <a:prstGeom prst="line">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96FACB1-E692-43FF-A526-01102380AC92}"/>
              </a:ext>
            </a:extLst>
          </p:cNvPr>
          <p:cNvCxnSpPr>
            <a:cxnSpLocks/>
          </p:cNvCxnSpPr>
          <p:nvPr/>
        </p:nvCxnSpPr>
        <p:spPr>
          <a:xfrm>
            <a:off x="5364348" y="1752600"/>
            <a:ext cx="0" cy="965628"/>
          </a:xfrm>
          <a:prstGeom prst="line">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5BE20C48-9FAE-462E-8231-8A0E0983E362}"/>
              </a:ext>
            </a:extLst>
          </p:cNvPr>
          <p:cNvSpPr txBox="1"/>
          <p:nvPr/>
        </p:nvSpPr>
        <p:spPr>
          <a:xfrm>
            <a:off x="4998185" y="2819400"/>
            <a:ext cx="4239494" cy="923330"/>
          </a:xfrm>
          <a:prstGeom prst="rect">
            <a:avLst/>
          </a:prstGeom>
          <a:noFill/>
        </p:spPr>
        <p:txBody>
          <a:bodyPr wrap="square" rtlCol="0">
            <a:spAutoFit/>
          </a:bodyPr>
          <a:lstStyle/>
          <a:p>
            <a:r>
              <a:rPr lang="en-US" dirty="0"/>
              <a:t>Desulfurized FCC gasoline</a:t>
            </a:r>
          </a:p>
          <a:p>
            <a:endParaRPr lang="en-US" dirty="0"/>
          </a:p>
          <a:p>
            <a:r>
              <a:rPr lang="en-US" u="sng" dirty="0"/>
              <a:t>7 - 100</a:t>
            </a:r>
            <a:r>
              <a:rPr lang="en-US" dirty="0"/>
              <a:t>  ppm S</a:t>
            </a:r>
          </a:p>
        </p:txBody>
      </p:sp>
      <p:cxnSp>
        <p:nvCxnSpPr>
          <p:cNvPr id="67" name="Straight Arrow Connector 66">
            <a:extLst>
              <a:ext uri="{FF2B5EF4-FFF2-40B4-BE49-F238E27FC236}">
                <a16:creationId xmlns:a16="http://schemas.microsoft.com/office/drawing/2014/main" id="{0C892FD8-A00A-471D-B5C7-0845586F43D9}"/>
              </a:ext>
            </a:extLst>
          </p:cNvPr>
          <p:cNvCxnSpPr>
            <a:cxnSpLocks/>
          </p:cNvCxnSpPr>
          <p:nvPr/>
        </p:nvCxnSpPr>
        <p:spPr>
          <a:xfrm>
            <a:off x="2428345" y="3267399"/>
            <a:ext cx="1005840"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0612BF2-9B36-4150-B44D-4E950F10CB87}"/>
              </a:ext>
            </a:extLst>
          </p:cNvPr>
          <p:cNvSpPr txBox="1"/>
          <p:nvPr/>
        </p:nvSpPr>
        <p:spPr>
          <a:xfrm>
            <a:off x="5466727" y="1203388"/>
            <a:ext cx="2682973" cy="646331"/>
          </a:xfrm>
          <a:prstGeom prst="rect">
            <a:avLst/>
          </a:prstGeom>
          <a:noFill/>
        </p:spPr>
        <p:txBody>
          <a:bodyPr wrap="square" rtlCol="0">
            <a:spAutoFit/>
          </a:bodyPr>
          <a:lstStyle/>
          <a:p>
            <a:r>
              <a:rPr lang="en-US" dirty="0"/>
              <a:t>Light cat gasoline</a:t>
            </a:r>
          </a:p>
          <a:p>
            <a:endParaRPr lang="en-US" dirty="0"/>
          </a:p>
        </p:txBody>
      </p:sp>
      <p:sp>
        <p:nvSpPr>
          <p:cNvPr id="26" name="TextBox 25">
            <a:extLst>
              <a:ext uri="{FF2B5EF4-FFF2-40B4-BE49-F238E27FC236}">
                <a16:creationId xmlns:a16="http://schemas.microsoft.com/office/drawing/2014/main" id="{EDD719E4-87A9-44A7-8A60-BC253C8AA3C5}"/>
              </a:ext>
            </a:extLst>
          </p:cNvPr>
          <p:cNvSpPr txBox="1"/>
          <p:nvPr/>
        </p:nvSpPr>
        <p:spPr>
          <a:xfrm>
            <a:off x="5334000" y="5105400"/>
            <a:ext cx="2805779" cy="369332"/>
          </a:xfrm>
          <a:prstGeom prst="rect">
            <a:avLst/>
          </a:prstGeom>
          <a:noFill/>
        </p:spPr>
        <p:txBody>
          <a:bodyPr wrap="square" rtlCol="0">
            <a:spAutoFit/>
          </a:bodyPr>
          <a:lstStyle/>
          <a:p>
            <a:r>
              <a:rPr lang="en-US" dirty="0"/>
              <a:t>Heavy cat gasoline</a:t>
            </a:r>
          </a:p>
        </p:txBody>
      </p:sp>
      <p:sp>
        <p:nvSpPr>
          <p:cNvPr id="27" name="TextBox 26">
            <a:extLst>
              <a:ext uri="{FF2B5EF4-FFF2-40B4-BE49-F238E27FC236}">
                <a16:creationId xmlns:a16="http://schemas.microsoft.com/office/drawing/2014/main" id="{C4FFD11B-C928-4FD7-AF6D-3AD5BADD12EF}"/>
              </a:ext>
            </a:extLst>
          </p:cNvPr>
          <p:cNvSpPr txBox="1"/>
          <p:nvPr/>
        </p:nvSpPr>
        <p:spPr>
          <a:xfrm>
            <a:off x="457200" y="2819400"/>
            <a:ext cx="2890587" cy="923330"/>
          </a:xfrm>
          <a:prstGeom prst="rect">
            <a:avLst/>
          </a:prstGeom>
          <a:noFill/>
        </p:spPr>
        <p:txBody>
          <a:bodyPr wrap="square" rtlCol="0">
            <a:spAutoFit/>
          </a:bodyPr>
          <a:lstStyle/>
          <a:p>
            <a:r>
              <a:rPr lang="en-US" dirty="0"/>
              <a:t>Full-range FCC gasoline</a:t>
            </a:r>
          </a:p>
          <a:p>
            <a:endParaRPr lang="en-US" dirty="0"/>
          </a:p>
          <a:p>
            <a:r>
              <a:rPr lang="en-US" u="sng" dirty="0"/>
              <a:t>700</a:t>
            </a:r>
            <a:r>
              <a:rPr lang="en-US" dirty="0"/>
              <a:t> ppm S</a:t>
            </a:r>
          </a:p>
        </p:txBody>
      </p:sp>
      <p:cxnSp>
        <p:nvCxnSpPr>
          <p:cNvPr id="21" name="Straight Arrow Connector 20">
            <a:extLst>
              <a:ext uri="{FF2B5EF4-FFF2-40B4-BE49-F238E27FC236}">
                <a16:creationId xmlns:a16="http://schemas.microsoft.com/office/drawing/2014/main" id="{D6B51A20-B852-4765-9E8F-68414D23B5DB}"/>
              </a:ext>
            </a:extLst>
          </p:cNvPr>
          <p:cNvCxnSpPr>
            <a:cxnSpLocks/>
          </p:cNvCxnSpPr>
          <p:nvPr/>
        </p:nvCxnSpPr>
        <p:spPr>
          <a:xfrm>
            <a:off x="4884250" y="3275131"/>
            <a:ext cx="1095661"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5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A347-7F96-40F0-B877-02547F8C5246}"/>
              </a:ext>
            </a:extLst>
          </p:cNvPr>
          <p:cNvSpPr>
            <a:spLocks noGrp="1"/>
          </p:cNvSpPr>
          <p:nvPr>
            <p:ph type="title"/>
          </p:nvPr>
        </p:nvSpPr>
        <p:spPr>
          <a:xfrm>
            <a:off x="914400" y="822960"/>
            <a:ext cx="7315200" cy="914400"/>
          </a:xfrm>
        </p:spPr>
        <p:txBody>
          <a:bodyPr>
            <a:normAutofit/>
          </a:bodyPr>
          <a:lstStyle/>
          <a:p>
            <a:pPr algn="ctr"/>
            <a:r>
              <a:rPr lang="en-US" sz="3600" dirty="0"/>
              <a:t>Hoekstra Research Reports</a:t>
            </a:r>
            <a:endParaRPr lang="en-US" dirty="0"/>
          </a:p>
        </p:txBody>
      </p:sp>
      <p:pic>
        <p:nvPicPr>
          <p:cNvPr id="12" name="Picture 11">
            <a:extLst>
              <a:ext uri="{FF2B5EF4-FFF2-40B4-BE49-F238E27FC236}">
                <a16:creationId xmlns:a16="http://schemas.microsoft.com/office/drawing/2014/main" id="{7B3D8BD5-D2BA-458A-AD56-232ABBEBE8FC}"/>
              </a:ext>
            </a:extLst>
          </p:cNvPr>
          <p:cNvPicPr>
            <a:picLocks noChangeAspect="1"/>
          </p:cNvPicPr>
          <p:nvPr/>
        </p:nvPicPr>
        <p:blipFill>
          <a:blip r:embed="rId3"/>
          <a:stretch>
            <a:fillRect/>
          </a:stretch>
        </p:blipFill>
        <p:spPr>
          <a:xfrm>
            <a:off x="446812" y="2209800"/>
            <a:ext cx="2905988" cy="3840480"/>
          </a:xfrm>
          <a:prstGeom prst="rect">
            <a:avLst/>
          </a:prstGeom>
          <a:scene3d>
            <a:camera prst="orthographicFront">
              <a:rot lat="1800000" lon="2400000" rev="0"/>
            </a:camera>
            <a:lightRig rig="threePt" dir="t"/>
          </a:scene3d>
        </p:spPr>
      </p:pic>
      <p:pic>
        <p:nvPicPr>
          <p:cNvPr id="13" name="Picture 12">
            <a:extLst>
              <a:ext uri="{FF2B5EF4-FFF2-40B4-BE49-F238E27FC236}">
                <a16:creationId xmlns:a16="http://schemas.microsoft.com/office/drawing/2014/main" id="{083FD8F6-0605-496C-BE11-76FB9231BDB8}"/>
              </a:ext>
            </a:extLst>
          </p:cNvPr>
          <p:cNvPicPr>
            <a:picLocks noChangeAspect="1"/>
          </p:cNvPicPr>
          <p:nvPr/>
        </p:nvPicPr>
        <p:blipFill>
          <a:blip r:embed="rId4"/>
          <a:stretch>
            <a:fillRect/>
          </a:stretch>
        </p:blipFill>
        <p:spPr>
          <a:xfrm>
            <a:off x="2890403" y="2209800"/>
            <a:ext cx="2963168" cy="3840480"/>
          </a:xfrm>
          <a:prstGeom prst="rect">
            <a:avLst/>
          </a:prstGeom>
          <a:scene3d>
            <a:camera prst="orthographicFront">
              <a:rot lat="1800000" lon="2400000" rev="0"/>
            </a:camera>
            <a:lightRig rig="threePt" dir="t"/>
          </a:scene3d>
        </p:spPr>
      </p:pic>
      <p:pic>
        <p:nvPicPr>
          <p:cNvPr id="14" name="Picture 13">
            <a:extLst>
              <a:ext uri="{FF2B5EF4-FFF2-40B4-BE49-F238E27FC236}">
                <a16:creationId xmlns:a16="http://schemas.microsoft.com/office/drawing/2014/main" id="{4C1AA77E-F212-4B41-8C24-75C49E1B5EE3}"/>
              </a:ext>
            </a:extLst>
          </p:cNvPr>
          <p:cNvPicPr>
            <a:picLocks noChangeAspect="1"/>
          </p:cNvPicPr>
          <p:nvPr/>
        </p:nvPicPr>
        <p:blipFill>
          <a:blip r:embed="rId5"/>
          <a:stretch>
            <a:fillRect/>
          </a:stretch>
        </p:blipFill>
        <p:spPr>
          <a:xfrm>
            <a:off x="5346215" y="2209800"/>
            <a:ext cx="2959585" cy="3840480"/>
          </a:xfrm>
          <a:prstGeom prst="rect">
            <a:avLst/>
          </a:prstGeom>
          <a:scene3d>
            <a:camera prst="orthographicFront">
              <a:rot lat="1800000" lon="2400000" rev="0"/>
            </a:camera>
            <a:lightRig rig="threePt" dir="t"/>
          </a:scene3d>
        </p:spPr>
      </p:pic>
      <p:sp>
        <p:nvSpPr>
          <p:cNvPr id="3" name="TextBox 2">
            <a:extLst>
              <a:ext uri="{FF2B5EF4-FFF2-40B4-BE49-F238E27FC236}">
                <a16:creationId xmlns:a16="http://schemas.microsoft.com/office/drawing/2014/main" id="{29EA986B-5A3F-4D7F-94F1-83A92928EB70}"/>
              </a:ext>
            </a:extLst>
          </p:cNvPr>
          <p:cNvSpPr txBox="1"/>
          <p:nvPr/>
        </p:nvSpPr>
        <p:spPr>
          <a:xfrm>
            <a:off x="1600200" y="2011680"/>
            <a:ext cx="1219200" cy="369332"/>
          </a:xfrm>
          <a:prstGeom prst="rect">
            <a:avLst/>
          </a:prstGeom>
          <a:noFill/>
        </p:spPr>
        <p:txBody>
          <a:bodyPr wrap="square" rtlCol="0">
            <a:spAutoFit/>
          </a:bodyPr>
          <a:lstStyle/>
          <a:p>
            <a:r>
              <a:rPr lang="en-US" dirty="0"/>
              <a:t>Report 6</a:t>
            </a:r>
          </a:p>
        </p:txBody>
      </p:sp>
      <p:sp>
        <p:nvSpPr>
          <p:cNvPr id="7" name="TextBox 6">
            <a:extLst>
              <a:ext uri="{FF2B5EF4-FFF2-40B4-BE49-F238E27FC236}">
                <a16:creationId xmlns:a16="http://schemas.microsoft.com/office/drawing/2014/main" id="{C8D9E4D0-9425-40FA-91AA-020651CF3D3E}"/>
              </a:ext>
            </a:extLst>
          </p:cNvPr>
          <p:cNvSpPr txBox="1"/>
          <p:nvPr/>
        </p:nvSpPr>
        <p:spPr>
          <a:xfrm>
            <a:off x="4109603" y="2011680"/>
            <a:ext cx="1219200" cy="369332"/>
          </a:xfrm>
          <a:prstGeom prst="rect">
            <a:avLst/>
          </a:prstGeom>
          <a:noFill/>
        </p:spPr>
        <p:txBody>
          <a:bodyPr wrap="square" rtlCol="0">
            <a:spAutoFit/>
          </a:bodyPr>
          <a:lstStyle/>
          <a:p>
            <a:r>
              <a:rPr lang="en-US" dirty="0"/>
              <a:t>Report 7</a:t>
            </a:r>
          </a:p>
        </p:txBody>
      </p:sp>
      <p:sp>
        <p:nvSpPr>
          <p:cNvPr id="8" name="TextBox 7">
            <a:extLst>
              <a:ext uri="{FF2B5EF4-FFF2-40B4-BE49-F238E27FC236}">
                <a16:creationId xmlns:a16="http://schemas.microsoft.com/office/drawing/2014/main" id="{6EB4F70E-52B4-4FFD-B1F4-7ACDFB873799}"/>
              </a:ext>
            </a:extLst>
          </p:cNvPr>
          <p:cNvSpPr txBox="1"/>
          <p:nvPr/>
        </p:nvSpPr>
        <p:spPr>
          <a:xfrm>
            <a:off x="6553200" y="2011680"/>
            <a:ext cx="1219200" cy="369332"/>
          </a:xfrm>
          <a:prstGeom prst="rect">
            <a:avLst/>
          </a:prstGeom>
          <a:noFill/>
        </p:spPr>
        <p:txBody>
          <a:bodyPr wrap="square" rtlCol="0">
            <a:spAutoFit/>
          </a:bodyPr>
          <a:lstStyle/>
          <a:p>
            <a:r>
              <a:rPr lang="en-US" dirty="0"/>
              <a:t>Report 8</a:t>
            </a:r>
          </a:p>
        </p:txBody>
      </p:sp>
    </p:spTree>
    <p:extLst>
      <p:ext uri="{BB962C8B-B14F-4D97-AF65-F5344CB8AC3E}">
        <p14:creationId xmlns:p14="http://schemas.microsoft.com/office/powerpoint/2010/main" val="340859999"/>
      </p:ext>
    </p:extLst>
  </p:cSld>
  <p:clrMapOvr>
    <a:masterClrMapping/>
  </p:clrMapOvr>
  <mc:AlternateContent xmlns:mc="http://schemas.openxmlformats.org/markup-compatibility/2006" xmlns:p14="http://schemas.microsoft.com/office/powerpoint/2010/main">
    <mc:Choice Requires="p14">
      <p:transition spd="slow" p14:dur="2000" advTm="53516"/>
    </mc:Choice>
    <mc:Fallback xmlns="">
      <p:transition spd="slow" advTm="53516"/>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ECDF-E396-4407-B631-794170AE71A1}"/>
              </a:ext>
            </a:extLst>
          </p:cNvPr>
          <p:cNvSpPr>
            <a:spLocks noGrp="1"/>
          </p:cNvSpPr>
          <p:nvPr>
            <p:ph type="title"/>
          </p:nvPr>
        </p:nvSpPr>
        <p:spPr>
          <a:xfrm>
            <a:off x="826118" y="1146810"/>
            <a:ext cx="7315200" cy="1154097"/>
          </a:xfrm>
        </p:spPr>
        <p:txBody>
          <a:bodyPr>
            <a:normAutofit fontScale="90000"/>
          </a:bodyPr>
          <a:lstStyle/>
          <a:p>
            <a:pPr algn="ctr"/>
            <a:r>
              <a:rPr lang="en-US" dirty="0"/>
              <a:t>I recommend you should buy our reports on Tier 3 gasoline!</a:t>
            </a:r>
          </a:p>
        </p:txBody>
      </p:sp>
      <p:pic>
        <p:nvPicPr>
          <p:cNvPr id="10" name="Picture 9" descr="A picture containing man&#10;&#10;Description automatically generated">
            <a:extLst>
              <a:ext uri="{FF2B5EF4-FFF2-40B4-BE49-F238E27FC236}">
                <a16:creationId xmlns:a16="http://schemas.microsoft.com/office/drawing/2014/main" id="{267CD259-8B50-4896-A4C9-8174BDF81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148" y="2396288"/>
            <a:ext cx="5725312" cy="3824508"/>
          </a:xfrm>
          <a:prstGeom prst="rect">
            <a:avLst/>
          </a:prstGeom>
        </p:spPr>
      </p:pic>
    </p:spTree>
    <p:extLst>
      <p:ext uri="{BB962C8B-B14F-4D97-AF65-F5344CB8AC3E}">
        <p14:creationId xmlns:p14="http://schemas.microsoft.com/office/powerpoint/2010/main" val="2063273642"/>
      </p:ext>
    </p:extLst>
  </p:cSld>
  <p:clrMapOvr>
    <a:masterClrMapping/>
  </p:clrMapOvr>
  <mc:AlternateContent xmlns:mc="http://schemas.openxmlformats.org/markup-compatibility/2006" xmlns:p14="http://schemas.microsoft.com/office/powerpoint/2010/main">
    <mc:Choice Requires="p14">
      <p:transition spd="slow" p14:dur="2000" advTm="61099"/>
    </mc:Choice>
    <mc:Fallback xmlns="">
      <p:transition spd="slow" advTm="6109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134F75-0AAD-4F4F-8965-25BD0185442C}"/>
              </a:ext>
            </a:extLst>
          </p:cNvPr>
          <p:cNvPicPr>
            <a:picLocks noChangeAspect="1"/>
          </p:cNvPicPr>
          <p:nvPr/>
        </p:nvPicPr>
        <p:blipFill>
          <a:blip r:embed="rId3"/>
          <a:stretch>
            <a:fillRect/>
          </a:stretch>
        </p:blipFill>
        <p:spPr>
          <a:xfrm>
            <a:off x="5410200" y="2209800"/>
            <a:ext cx="2962827" cy="3840480"/>
          </a:xfrm>
          <a:prstGeom prst="rect">
            <a:avLst/>
          </a:prstGeom>
          <a:effectLst>
            <a:outerShdw blurRad="50800" dir="5400000" algn="ctr" rotWithShape="0">
              <a:srgbClr val="000000"/>
            </a:outerShdw>
            <a:softEdge rad="0"/>
          </a:effectLst>
          <a:scene3d>
            <a:camera prst="orthographicFront">
              <a:rot lat="1800000" lon="2400000" rev="0"/>
            </a:camera>
            <a:lightRig rig="threePt" dir="t"/>
          </a:scene3d>
        </p:spPr>
      </p:pic>
      <p:pic>
        <p:nvPicPr>
          <p:cNvPr id="2" name="Picture 1">
            <a:extLst>
              <a:ext uri="{FF2B5EF4-FFF2-40B4-BE49-F238E27FC236}">
                <a16:creationId xmlns:a16="http://schemas.microsoft.com/office/drawing/2014/main" id="{17DB0CF3-77A3-40E4-8339-19A2FB811959}"/>
              </a:ext>
            </a:extLst>
          </p:cNvPr>
          <p:cNvPicPr>
            <a:picLocks noChangeAspect="1"/>
          </p:cNvPicPr>
          <p:nvPr/>
        </p:nvPicPr>
        <p:blipFill>
          <a:blip r:embed="rId4"/>
          <a:stretch>
            <a:fillRect/>
          </a:stretch>
        </p:blipFill>
        <p:spPr>
          <a:xfrm>
            <a:off x="2853775" y="2158487"/>
            <a:ext cx="2978445" cy="3840480"/>
          </a:xfrm>
          <a:prstGeom prst="rect">
            <a:avLst/>
          </a:prstGeom>
          <a:effectLst>
            <a:softEdge rad="0"/>
          </a:effectLst>
          <a:scene3d>
            <a:camera prst="orthographicFront">
              <a:rot lat="1800000" lon="2400000" rev="0"/>
            </a:camera>
            <a:lightRig rig="threePt" dir="t"/>
          </a:scene3d>
        </p:spPr>
      </p:pic>
      <p:pic>
        <p:nvPicPr>
          <p:cNvPr id="6" name="Picture 5">
            <a:extLst>
              <a:ext uri="{FF2B5EF4-FFF2-40B4-BE49-F238E27FC236}">
                <a16:creationId xmlns:a16="http://schemas.microsoft.com/office/drawing/2014/main" id="{B189E5C0-E9C6-4940-8072-FD7B2BF029E8}"/>
              </a:ext>
            </a:extLst>
          </p:cNvPr>
          <p:cNvPicPr>
            <a:picLocks noChangeAspect="1"/>
          </p:cNvPicPr>
          <p:nvPr/>
        </p:nvPicPr>
        <p:blipFill>
          <a:blip r:embed="rId5"/>
          <a:stretch>
            <a:fillRect/>
          </a:stretch>
        </p:blipFill>
        <p:spPr>
          <a:xfrm>
            <a:off x="327912" y="2189981"/>
            <a:ext cx="2948688" cy="3840480"/>
          </a:xfrm>
          <a:prstGeom prst="rect">
            <a:avLst/>
          </a:prstGeom>
          <a:effectLst>
            <a:softEdge rad="0"/>
          </a:effectLst>
          <a:scene3d>
            <a:camera prst="orthographicFront">
              <a:rot lat="1800000" lon="2400000" rev="0"/>
            </a:camera>
            <a:lightRig rig="threePt" dir="t"/>
          </a:scene3d>
        </p:spPr>
      </p:pic>
      <p:sp>
        <p:nvSpPr>
          <p:cNvPr id="7" name="Title 1">
            <a:extLst>
              <a:ext uri="{FF2B5EF4-FFF2-40B4-BE49-F238E27FC236}">
                <a16:creationId xmlns:a16="http://schemas.microsoft.com/office/drawing/2014/main" id="{01CF1B67-264B-4626-A6F6-C4768602ACBB}"/>
              </a:ext>
            </a:extLst>
          </p:cNvPr>
          <p:cNvSpPr txBox="1">
            <a:spLocks/>
          </p:cNvSpPr>
          <p:nvPr/>
        </p:nvSpPr>
        <p:spPr>
          <a:xfrm>
            <a:off x="914400" y="822960"/>
            <a:ext cx="7315200" cy="914400"/>
          </a:xfrm>
          <a:prstGeom prst="rect">
            <a:avLst/>
          </a:prstGeom>
        </p:spPr>
        <p:txBody>
          <a:bodyPr>
            <a:normAutofit fontScale="62500" lnSpcReduction="2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8600"/>
              </a:solidFill>
              <a:effectLst/>
              <a:uLnTx/>
              <a:uFillTx/>
              <a:latin typeface="Arial"/>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700" b="0" i="0" u="none" strike="noStrike" kern="1200" cap="none" spc="0" normalizeH="0" baseline="0" noProof="0" dirty="0">
                <a:ln>
                  <a:noFill/>
                </a:ln>
                <a:solidFill>
                  <a:srgbClr val="FF8600"/>
                </a:solidFill>
                <a:effectLst/>
                <a:uLnTx/>
                <a:uFillTx/>
                <a:latin typeface="Arial"/>
                <a:ea typeface="+mj-ea"/>
                <a:cs typeface="+mj-cs"/>
              </a:rPr>
              <a:t>Dozens of attachments </a:t>
            </a:r>
          </a:p>
        </p:txBody>
      </p:sp>
    </p:spTree>
    <p:extLst>
      <p:ext uri="{BB962C8B-B14F-4D97-AF65-F5344CB8AC3E}">
        <p14:creationId xmlns:p14="http://schemas.microsoft.com/office/powerpoint/2010/main" val="3315343127"/>
      </p:ext>
    </p:extLst>
  </p:cSld>
  <p:clrMapOvr>
    <a:masterClrMapping/>
  </p:clrMapOvr>
  <mc:AlternateContent xmlns:mc="http://schemas.openxmlformats.org/markup-compatibility/2006" xmlns:p14="http://schemas.microsoft.com/office/powerpoint/2010/main">
    <mc:Choice Requires="p14">
      <p:transition spd="slow" p14:dur="2000" advTm="31175"/>
    </mc:Choice>
    <mc:Fallback xmlns="">
      <p:transition spd="slow" advTm="3117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320906-5926-4D06-9831-A7C4F3DDFE58}"/>
              </a:ext>
            </a:extLst>
          </p:cNvPr>
          <p:cNvSpPr>
            <a:spLocks noGrp="1"/>
          </p:cNvSpPr>
          <p:nvPr>
            <p:ph type="title"/>
          </p:nvPr>
        </p:nvSpPr>
        <p:spPr>
          <a:xfrm>
            <a:off x="914400" y="1554480"/>
            <a:ext cx="7315200" cy="1154097"/>
          </a:xfrm>
        </p:spPr>
        <p:txBody>
          <a:bodyPr/>
          <a:lstStyle/>
          <a:p>
            <a:r>
              <a:rPr lang="en-US" dirty="0"/>
              <a:t>The Tier 3 standard</a:t>
            </a:r>
          </a:p>
        </p:txBody>
      </p:sp>
      <p:sp>
        <p:nvSpPr>
          <p:cNvPr id="6" name="Content Placeholder 5">
            <a:extLst>
              <a:ext uri="{FF2B5EF4-FFF2-40B4-BE49-F238E27FC236}">
                <a16:creationId xmlns:a16="http://schemas.microsoft.com/office/drawing/2014/main" id="{692E18B9-BA16-417E-BC27-E6B84D915F32}"/>
              </a:ext>
            </a:extLst>
          </p:cNvPr>
          <p:cNvSpPr>
            <a:spLocks noGrp="1"/>
          </p:cNvSpPr>
          <p:nvPr>
            <p:ph idx="1"/>
          </p:nvPr>
        </p:nvSpPr>
        <p:spPr/>
        <p:txBody>
          <a:bodyPr/>
          <a:lstStyle/>
          <a:p>
            <a:r>
              <a:rPr lang="en-US" dirty="0"/>
              <a:t>Mandates 10 ppm annual average sulfur limit </a:t>
            </a:r>
          </a:p>
          <a:p>
            <a:r>
              <a:rPr lang="en-US" dirty="0"/>
              <a:t>Enacted in 2014</a:t>
            </a:r>
          </a:p>
          <a:p>
            <a:r>
              <a:rPr lang="en-US" dirty="0"/>
              <a:t>Phased-in 2017-2020</a:t>
            </a:r>
          </a:p>
          <a:p>
            <a:pPr marL="45720" indent="0">
              <a:buNone/>
            </a:pPr>
            <a:endParaRPr lang="en-US" dirty="0"/>
          </a:p>
          <a:p>
            <a:endParaRPr lang="en-US" dirty="0"/>
          </a:p>
        </p:txBody>
      </p:sp>
    </p:spTree>
    <p:extLst>
      <p:ext uri="{BB962C8B-B14F-4D97-AF65-F5344CB8AC3E}">
        <p14:creationId xmlns:p14="http://schemas.microsoft.com/office/powerpoint/2010/main" val="2501196542"/>
      </p:ext>
    </p:extLst>
  </p:cSld>
  <p:clrMapOvr>
    <a:masterClrMapping/>
  </p:clrMapOvr>
  <mc:AlternateContent xmlns:mc="http://schemas.openxmlformats.org/markup-compatibility/2006" xmlns:p14="http://schemas.microsoft.com/office/powerpoint/2010/main">
    <mc:Choice Requires="p14">
      <p:transition spd="slow" p14:dur="2000" advTm="14454"/>
    </mc:Choice>
    <mc:Fallback xmlns="">
      <p:transition spd="slow" advTm="1445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320906-5926-4D06-9831-A7C4F3DDFE58}"/>
              </a:ext>
            </a:extLst>
          </p:cNvPr>
          <p:cNvSpPr>
            <a:spLocks noGrp="1"/>
          </p:cNvSpPr>
          <p:nvPr>
            <p:ph type="title"/>
          </p:nvPr>
        </p:nvSpPr>
        <p:spPr>
          <a:xfrm>
            <a:off x="914400" y="1554480"/>
            <a:ext cx="7315200" cy="1154097"/>
          </a:xfrm>
        </p:spPr>
        <p:txBody>
          <a:bodyPr/>
          <a:lstStyle/>
          <a:p>
            <a:r>
              <a:rPr lang="en-US" dirty="0"/>
              <a:t>Topics for today</a:t>
            </a:r>
          </a:p>
        </p:txBody>
      </p:sp>
      <p:sp>
        <p:nvSpPr>
          <p:cNvPr id="6" name="Content Placeholder 5">
            <a:extLst>
              <a:ext uri="{FF2B5EF4-FFF2-40B4-BE49-F238E27FC236}">
                <a16:creationId xmlns:a16="http://schemas.microsoft.com/office/drawing/2014/main" id="{692E18B9-BA16-417E-BC27-E6B84D915F32}"/>
              </a:ext>
            </a:extLst>
          </p:cNvPr>
          <p:cNvSpPr>
            <a:spLocks noGrp="1"/>
          </p:cNvSpPr>
          <p:nvPr>
            <p:ph idx="1"/>
          </p:nvPr>
        </p:nvSpPr>
        <p:spPr/>
        <p:txBody>
          <a:bodyPr/>
          <a:lstStyle/>
          <a:p>
            <a:r>
              <a:rPr lang="en-US" dirty="0"/>
              <a:t>Tier 3 implementation</a:t>
            </a:r>
          </a:p>
          <a:p>
            <a:r>
              <a:rPr lang="en-US" dirty="0"/>
              <a:t>Octane destruction</a:t>
            </a:r>
          </a:p>
          <a:p>
            <a:r>
              <a:rPr lang="en-US" dirty="0"/>
              <a:t>Q&amp;A, discussion</a:t>
            </a:r>
          </a:p>
          <a:p>
            <a:pPr marL="45720" indent="0">
              <a:buNone/>
            </a:pPr>
            <a:endParaRPr lang="en-US" dirty="0"/>
          </a:p>
          <a:p>
            <a:pPr marL="45720" indent="0">
              <a:buNone/>
            </a:pPr>
            <a:endParaRPr lang="en-US" dirty="0"/>
          </a:p>
          <a:p>
            <a:endParaRPr lang="en-US" dirty="0"/>
          </a:p>
          <a:p>
            <a:endParaRPr lang="en-US" dirty="0"/>
          </a:p>
        </p:txBody>
      </p:sp>
    </p:spTree>
    <p:extLst>
      <p:ext uri="{BB962C8B-B14F-4D97-AF65-F5344CB8AC3E}">
        <p14:creationId xmlns:p14="http://schemas.microsoft.com/office/powerpoint/2010/main" val="579293254"/>
      </p:ext>
    </p:extLst>
  </p:cSld>
  <p:clrMapOvr>
    <a:masterClrMapping/>
  </p:clrMapOvr>
  <mc:AlternateContent xmlns:mc="http://schemas.openxmlformats.org/markup-compatibility/2006" xmlns:p14="http://schemas.microsoft.com/office/powerpoint/2010/main">
    <mc:Choice Requires="p14">
      <p:transition spd="slow" p14:dur="2000" advTm="21494"/>
    </mc:Choice>
    <mc:Fallback xmlns="">
      <p:transition spd="slow" advTm="21494"/>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2.2|15.9"/>
</p:tagLst>
</file>

<file path=ppt/tags/tag2.xml><?xml version="1.0" encoding="utf-8"?>
<p:tagLst xmlns:a="http://schemas.openxmlformats.org/drawingml/2006/main" xmlns:r="http://schemas.openxmlformats.org/officeDocument/2006/relationships" xmlns:p="http://schemas.openxmlformats.org/presentationml/2006/main">
  <p:tag name="TIMING" val="|27.1"/>
</p:tagLst>
</file>

<file path=ppt/tags/tag3.xml><?xml version="1.0" encoding="utf-8"?>
<p:tagLst xmlns:a="http://schemas.openxmlformats.org/drawingml/2006/main" xmlns:r="http://schemas.openxmlformats.org/officeDocument/2006/relationships" xmlns:p="http://schemas.openxmlformats.org/presentationml/2006/main">
  <p:tag name="TIMING" val="|27.1"/>
</p:tagLst>
</file>

<file path=ppt/tags/tag4.xml><?xml version="1.0" encoding="utf-8"?>
<p:tagLst xmlns:a="http://schemas.openxmlformats.org/drawingml/2006/main" xmlns:r="http://schemas.openxmlformats.org/officeDocument/2006/relationships" xmlns:p="http://schemas.openxmlformats.org/presentationml/2006/main">
  <p:tag name="TIMING" val="|27.1"/>
</p:tagLst>
</file>

<file path=ppt/tags/tag5.xml><?xml version="1.0" encoding="utf-8"?>
<p:tagLst xmlns:a="http://schemas.openxmlformats.org/drawingml/2006/main" xmlns:r="http://schemas.openxmlformats.org/officeDocument/2006/relationships" xmlns:p="http://schemas.openxmlformats.org/presentationml/2006/main">
  <p:tag name="TIMING" val="|51.1"/>
</p:tagLst>
</file>

<file path=ppt/tags/tag6.xml><?xml version="1.0" encoding="utf-8"?>
<p:tagLst xmlns:a="http://schemas.openxmlformats.org/drawingml/2006/main" xmlns:r="http://schemas.openxmlformats.org/officeDocument/2006/relationships" xmlns:p="http://schemas.openxmlformats.org/presentationml/2006/main">
  <p:tag name="TIMING" val="|73.3"/>
</p:tagLst>
</file>

<file path=ppt/tags/tag7.xml><?xml version="1.0" encoding="utf-8"?>
<p:tagLst xmlns:a="http://schemas.openxmlformats.org/drawingml/2006/main" xmlns:r="http://schemas.openxmlformats.org/officeDocument/2006/relationships" xmlns:p="http://schemas.openxmlformats.org/presentationml/2006/main">
  <p:tag name="TIMING" val="|10.8|1.2|1.6|2.2|3.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liferation core dump">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Hoekstra catalyst testing 12 - supplier cost structur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4D08E55-19A4-4E8C-8093-1EBC7E9F8F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4059</TotalTime>
  <Words>5716</Words>
  <Application>Microsoft Office PowerPoint</Application>
  <PresentationFormat>On-screen Show (4:3)</PresentationFormat>
  <Paragraphs>618</Paragraphs>
  <Slides>60</Slides>
  <Notes>60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Calibri</vt:lpstr>
      <vt:lpstr>Grotesque</vt:lpstr>
      <vt:lpstr>Wingdings</vt:lpstr>
      <vt:lpstr>proliferation core dump</vt:lpstr>
      <vt:lpstr>1_Hoekstra catalyst testing 12 - supplier cost structure</vt:lpstr>
      <vt:lpstr>PowerPoint Presentation</vt:lpstr>
      <vt:lpstr>Octane destruction in FCC gasoline desulfurizers</vt:lpstr>
      <vt:lpstr>Pilot plant testing</vt:lpstr>
      <vt:lpstr>Field  testing</vt:lpstr>
      <vt:lpstr>Market analysis</vt:lpstr>
      <vt:lpstr>Hoekstra Research Reports</vt:lpstr>
      <vt:lpstr>PowerPoint Presentation</vt:lpstr>
      <vt:lpstr>The Tier 3 standard</vt:lpstr>
      <vt:lpstr>Topics for today</vt:lpstr>
      <vt:lpstr>Tier 3 implementation</vt:lpstr>
      <vt:lpstr>Tier 3 implementation</vt:lpstr>
      <vt:lpstr>Tier 3 implementation</vt:lpstr>
      <vt:lpstr>Tier 3 implementation</vt:lpstr>
      <vt:lpstr>Tier 3 implementation</vt:lpstr>
      <vt:lpstr>Tier 3 implementation</vt:lpstr>
      <vt:lpstr>Tier 3 implementation</vt:lpstr>
      <vt:lpstr>Tier 3 implementation</vt:lpstr>
      <vt:lpstr>Tier 3 implementation</vt:lpstr>
      <vt:lpstr>Tier 3 implementation - poll question</vt:lpstr>
      <vt:lpstr>Topics for today</vt:lpstr>
      <vt:lpstr>Gasoline desulfurizer black box</vt:lpstr>
      <vt:lpstr>Gasoline desulfurizer black box</vt:lpstr>
      <vt:lpstr>Hoekstra pilot plant and field tests</vt:lpstr>
      <vt:lpstr>Field test - example</vt:lpstr>
      <vt:lpstr>Performance curve </vt:lpstr>
      <vt:lpstr>Performance curve </vt:lpstr>
      <vt:lpstr>Blood test </vt:lpstr>
      <vt:lpstr>Blood test </vt:lpstr>
      <vt:lpstr>Modern tools shine the light on octane destruction</vt:lpstr>
      <vt:lpstr>Another field test example</vt:lpstr>
      <vt:lpstr>Octane destruction - poll question</vt:lpstr>
      <vt:lpstr>Pop quiz</vt:lpstr>
      <vt:lpstr>Answer</vt:lpstr>
      <vt:lpstr>Olefins reaction paths</vt:lpstr>
      <vt:lpstr>Calculating octane loss</vt:lpstr>
      <vt:lpstr>Performance Curve model</vt:lpstr>
      <vt:lpstr>Performance Curve model</vt:lpstr>
      <vt:lpstr>PowerPoint Presentation</vt:lpstr>
      <vt:lpstr>PowerPoint Presentation</vt:lpstr>
      <vt:lpstr>Performance curve model</vt:lpstr>
      <vt:lpstr>PowerPoint Presentation</vt:lpstr>
      <vt:lpstr>Thanks for your attention!</vt:lpstr>
      <vt:lpstr>Q&amp;A, Discussion</vt:lpstr>
      <vt:lpstr>Pulling together knowhow </vt:lpstr>
      <vt:lpstr>We appreciate our clients!</vt:lpstr>
      <vt:lpstr>Thanks for your attention!</vt:lpstr>
      <vt:lpstr>Backup slides</vt:lpstr>
      <vt:lpstr>Mercaptans and thiophene</vt:lpstr>
      <vt:lpstr>Alkylthiophenes</vt:lpstr>
      <vt:lpstr>Benzothiophenes</vt:lpstr>
      <vt:lpstr>Gasoline sulfur reduction toward 10 ppm has been slow in North America</vt:lpstr>
      <vt:lpstr>The octane/sulfur squeeze</vt:lpstr>
      <vt:lpstr>The octane/sulfur squeeze</vt:lpstr>
      <vt:lpstr>PowerPoint Presentation</vt:lpstr>
      <vt:lpstr>PowerPoint Presentation</vt:lpstr>
      <vt:lpstr>PowerPoint Presentation</vt:lpstr>
      <vt:lpstr>PowerPoint Presentation</vt:lpstr>
      <vt:lpstr>PowerPoint Presentation</vt:lpstr>
      <vt:lpstr>Gasoline desulfurizer sulfur analysis</vt:lpstr>
      <vt:lpstr>I recommend you should buy our reports on Tier 3 gasoline!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Octane destruction in FCC gasoline desulfurizers</dc:title>
  <dc:creator>george hoekstra</dc:creator>
  <cp:lastModifiedBy>george hoekstra</cp:lastModifiedBy>
  <cp:revision>203</cp:revision>
  <cp:lastPrinted>2020-07-28T22:50:48Z</cp:lastPrinted>
  <dcterms:created xsi:type="dcterms:W3CDTF">2020-07-23T11:52:26Z</dcterms:created>
  <dcterms:modified xsi:type="dcterms:W3CDTF">2020-07-29T12:54:31Z</dcterms:modified>
</cp:coreProperties>
</file>